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67" r:id="rId4"/>
    <p:sldId id="268" r:id="rId5"/>
    <p:sldId id="258" r:id="rId6"/>
    <p:sldId id="259" r:id="rId7"/>
    <p:sldId id="269" r:id="rId8"/>
    <p:sldId id="270" r:id="rId9"/>
    <p:sldId id="260" r:id="rId10"/>
    <p:sldId id="266" r:id="rId11"/>
  </p:sldIdLst>
  <p:sldSz cx="13716000" cy="7708900"/>
  <p:notesSz cx="13716000" cy="77089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08" autoAdjust="0"/>
    <p:restoredTop sz="94660"/>
  </p:normalViewPr>
  <p:slideViewPr>
    <p:cSldViewPr>
      <p:cViewPr varScale="1">
        <p:scale>
          <a:sx n="71" d="100"/>
          <a:sy n="71" d="100"/>
        </p:scale>
        <p:origin x="782" y="67"/>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viewProps" Target="viewProp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presProps" Target="presProps.xml" /><Relationship Id="rId2" Type="http://schemas.openxmlformats.org/officeDocument/2006/relationships/slide" Target="slides/slid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tableStyles" Target="tableStyle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theme" Target="theme/theme1.xml" /></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028700" y="2389759"/>
            <a:ext cx="11658600" cy="1618869"/>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057400" y="4316984"/>
            <a:ext cx="9601200" cy="192722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10/3/2023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350" b="0" i="0">
                <a:solidFill>
                  <a:schemeClr val="bg1"/>
                </a:solidFill>
                <a:latin typeface="Lucida Sans Unicode"/>
                <a:cs typeface="Lucida Sans Unicode"/>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10/3/2023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350" b="0" i="0">
                <a:solidFill>
                  <a:schemeClr val="bg1"/>
                </a:solidFill>
                <a:latin typeface="Lucida Sans Unicode"/>
                <a:cs typeface="Lucida Sans Unicode"/>
              </a:defRPr>
            </a:lvl1pPr>
          </a:lstStyle>
          <a:p>
            <a:endParaRPr/>
          </a:p>
        </p:txBody>
      </p:sp>
      <p:sp>
        <p:nvSpPr>
          <p:cNvPr id="3" name="Holder 3"/>
          <p:cNvSpPr>
            <a:spLocks noGrp="1"/>
          </p:cNvSpPr>
          <p:nvPr>
            <p:ph sz="half" idx="2"/>
          </p:nvPr>
        </p:nvSpPr>
        <p:spPr>
          <a:xfrm>
            <a:off x="685800" y="1773047"/>
            <a:ext cx="5966460" cy="5087874"/>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7063740" y="1773047"/>
            <a:ext cx="5966460" cy="5087874"/>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10/3/2023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350" b="0" i="0">
                <a:solidFill>
                  <a:schemeClr val="bg1"/>
                </a:solidFill>
                <a:latin typeface="Lucida Sans Unicode"/>
                <a:cs typeface="Lucida Sans Unicode"/>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10/3/2023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3716000" cy="7708265"/>
          </a:xfrm>
          <a:custGeom>
            <a:avLst/>
            <a:gdLst/>
            <a:ahLst/>
            <a:cxnLst/>
            <a:rect l="l" t="t" r="r" b="b"/>
            <a:pathLst>
              <a:path w="13716000" h="7708265">
                <a:moveTo>
                  <a:pt x="0" y="0"/>
                </a:moveTo>
                <a:lnTo>
                  <a:pt x="13715999" y="0"/>
                </a:lnTo>
                <a:lnTo>
                  <a:pt x="13715999" y="7708106"/>
                </a:lnTo>
                <a:lnTo>
                  <a:pt x="0" y="7708106"/>
                </a:lnTo>
                <a:lnTo>
                  <a:pt x="0" y="0"/>
                </a:lnTo>
                <a:close/>
              </a:path>
            </a:pathLst>
          </a:custGeom>
          <a:solidFill>
            <a:srgbClr val="4545E3"/>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10/3/2023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 /><Relationship Id="rId3" Type="http://schemas.openxmlformats.org/officeDocument/2006/relationships/slideLayout" Target="../slideLayouts/slideLayout3.xml" /><Relationship Id="rId7" Type="http://schemas.openxmlformats.org/officeDocument/2006/relationships/image" Target="../media/image1.png"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theme" Target="../theme/theme1.xml" /><Relationship Id="rId5" Type="http://schemas.openxmlformats.org/officeDocument/2006/relationships/slideLayout" Target="../slideLayouts/slideLayout5.xml" /><Relationship Id="rId4" Type="http://schemas.openxmlformats.org/officeDocument/2006/relationships/slideLayout" Target="../slideLayouts/slideLayout4.xml" /><Relationship Id="rId9" Type="http://schemas.openxmlformats.org/officeDocument/2006/relationships/image" Target="../media/image3.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3716000" cy="7708265"/>
          </a:xfrm>
          <a:custGeom>
            <a:avLst/>
            <a:gdLst/>
            <a:ahLst/>
            <a:cxnLst/>
            <a:rect l="l" t="t" r="r" b="b"/>
            <a:pathLst>
              <a:path w="13716000" h="7708265">
                <a:moveTo>
                  <a:pt x="0" y="0"/>
                </a:moveTo>
                <a:lnTo>
                  <a:pt x="13715999" y="0"/>
                </a:lnTo>
                <a:lnTo>
                  <a:pt x="13715999" y="7708106"/>
                </a:lnTo>
                <a:lnTo>
                  <a:pt x="0" y="7708106"/>
                </a:lnTo>
                <a:lnTo>
                  <a:pt x="0" y="0"/>
                </a:lnTo>
                <a:close/>
              </a:path>
            </a:pathLst>
          </a:custGeom>
          <a:solidFill>
            <a:srgbClr val="4545E3"/>
          </a:solidFill>
        </p:spPr>
        <p:txBody>
          <a:bodyPr wrap="square" lIns="0" tIns="0" rIns="0" bIns="0" rtlCol="0"/>
          <a:lstStyle/>
          <a:p>
            <a:endParaRPr/>
          </a:p>
        </p:txBody>
      </p:sp>
      <p:pic>
        <p:nvPicPr>
          <p:cNvPr id="17" name="bg object 17"/>
          <p:cNvPicPr/>
          <p:nvPr/>
        </p:nvPicPr>
        <p:blipFill>
          <a:blip r:embed="rId7" cstate="print"/>
          <a:stretch>
            <a:fillRect/>
          </a:stretch>
        </p:blipFill>
        <p:spPr>
          <a:xfrm>
            <a:off x="4495799" y="0"/>
            <a:ext cx="9220199" cy="6656831"/>
          </a:xfrm>
          <a:prstGeom prst="rect">
            <a:avLst/>
          </a:prstGeom>
        </p:spPr>
      </p:pic>
      <p:pic>
        <p:nvPicPr>
          <p:cNvPr id="18" name="bg object 18"/>
          <p:cNvPicPr/>
          <p:nvPr/>
        </p:nvPicPr>
        <p:blipFill>
          <a:blip r:embed="rId8" cstate="print"/>
          <a:stretch>
            <a:fillRect/>
          </a:stretch>
        </p:blipFill>
        <p:spPr>
          <a:xfrm>
            <a:off x="7458455" y="0"/>
            <a:ext cx="6257544" cy="5678423"/>
          </a:xfrm>
          <a:prstGeom prst="rect">
            <a:avLst/>
          </a:prstGeom>
        </p:spPr>
      </p:pic>
      <p:sp>
        <p:nvSpPr>
          <p:cNvPr id="19" name="bg object 19"/>
          <p:cNvSpPr/>
          <p:nvPr/>
        </p:nvSpPr>
        <p:spPr>
          <a:xfrm>
            <a:off x="619956" y="6750867"/>
            <a:ext cx="12476480" cy="34290"/>
          </a:xfrm>
          <a:custGeom>
            <a:avLst/>
            <a:gdLst/>
            <a:ahLst/>
            <a:cxnLst/>
            <a:rect l="l" t="t" r="r" b="b"/>
            <a:pathLst>
              <a:path w="12476480" h="34290">
                <a:moveTo>
                  <a:pt x="12476086" y="34265"/>
                </a:moveTo>
                <a:lnTo>
                  <a:pt x="0" y="34265"/>
                </a:lnTo>
                <a:lnTo>
                  <a:pt x="0" y="0"/>
                </a:lnTo>
                <a:lnTo>
                  <a:pt x="12476086" y="0"/>
                </a:lnTo>
                <a:lnTo>
                  <a:pt x="12476086" y="34265"/>
                </a:lnTo>
                <a:close/>
              </a:path>
            </a:pathLst>
          </a:custGeom>
          <a:solidFill>
            <a:srgbClr val="9A9AFA"/>
          </a:solidFill>
        </p:spPr>
        <p:txBody>
          <a:bodyPr wrap="square" lIns="0" tIns="0" rIns="0" bIns="0" rtlCol="0"/>
          <a:lstStyle/>
          <a:p>
            <a:endParaRPr/>
          </a:p>
        </p:txBody>
      </p:sp>
      <p:pic>
        <p:nvPicPr>
          <p:cNvPr id="20" name="bg object 20"/>
          <p:cNvPicPr/>
          <p:nvPr/>
        </p:nvPicPr>
        <p:blipFill>
          <a:blip r:embed="rId9" cstate="print"/>
          <a:stretch>
            <a:fillRect/>
          </a:stretch>
        </p:blipFill>
        <p:spPr>
          <a:xfrm>
            <a:off x="7251191" y="478536"/>
            <a:ext cx="6464807" cy="6757415"/>
          </a:xfrm>
          <a:prstGeom prst="rect">
            <a:avLst/>
          </a:prstGeom>
        </p:spPr>
      </p:pic>
      <p:sp>
        <p:nvSpPr>
          <p:cNvPr id="2" name="Holder 2"/>
          <p:cNvSpPr>
            <a:spLocks noGrp="1"/>
          </p:cNvSpPr>
          <p:nvPr>
            <p:ph type="title"/>
          </p:nvPr>
        </p:nvSpPr>
        <p:spPr>
          <a:xfrm>
            <a:off x="620342" y="579411"/>
            <a:ext cx="12475315" cy="426084"/>
          </a:xfrm>
          <a:prstGeom prst="rect">
            <a:avLst/>
          </a:prstGeom>
        </p:spPr>
        <p:txBody>
          <a:bodyPr wrap="square" lIns="0" tIns="0" rIns="0" bIns="0">
            <a:spAutoFit/>
          </a:bodyPr>
          <a:lstStyle>
            <a:lvl1pPr>
              <a:defRPr sz="2350" b="0" i="0">
                <a:solidFill>
                  <a:schemeClr val="bg1"/>
                </a:solidFill>
                <a:latin typeface="Lucida Sans Unicode"/>
                <a:cs typeface="Lucida Sans Unicode"/>
              </a:defRPr>
            </a:lvl1pPr>
          </a:lstStyle>
          <a:p>
            <a:endParaRPr/>
          </a:p>
        </p:txBody>
      </p:sp>
      <p:sp>
        <p:nvSpPr>
          <p:cNvPr id="3" name="Holder 3"/>
          <p:cNvSpPr>
            <a:spLocks noGrp="1"/>
          </p:cNvSpPr>
          <p:nvPr>
            <p:ph type="body" idx="1"/>
          </p:nvPr>
        </p:nvSpPr>
        <p:spPr>
          <a:xfrm>
            <a:off x="620342" y="2781650"/>
            <a:ext cx="12475315" cy="218059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4663440" y="7169277"/>
            <a:ext cx="4389120" cy="38544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85800" y="7169277"/>
            <a:ext cx="3154680" cy="38544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pPr/>
              <a:t>10/3/2023</a:t>
            </a:fld>
            <a:endParaRPr lang="en-US"/>
          </a:p>
        </p:txBody>
      </p:sp>
      <p:sp>
        <p:nvSpPr>
          <p:cNvPr id="6" name="Holder 6"/>
          <p:cNvSpPr>
            <a:spLocks noGrp="1"/>
          </p:cNvSpPr>
          <p:nvPr>
            <p:ph type="sldNum" sz="quarter" idx="7"/>
          </p:nvPr>
        </p:nvSpPr>
        <p:spPr>
          <a:xfrm>
            <a:off x="9875520" y="7169277"/>
            <a:ext cx="3154680" cy="38544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pPr/>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image" Target="../media/image4.png" /><Relationship Id="rId1" Type="http://schemas.openxmlformats.org/officeDocument/2006/relationships/slideLayout" Target="../slideLayouts/slideLayout5.xml" /><Relationship Id="rId5" Type="http://schemas.openxmlformats.org/officeDocument/2006/relationships/image" Target="../media/image7.png" /><Relationship Id="rId4" Type="http://schemas.openxmlformats.org/officeDocument/2006/relationships/image" Target="../media/image6.png" /></Relationships>
</file>

<file path=ppt/slides/_rels/slide10.xml.rels><?xml version="1.0" encoding="UTF-8" standalone="yes"?>
<Relationships xmlns="http://schemas.openxmlformats.org/package/2006/relationships"><Relationship Id="rId2" Type="http://schemas.openxmlformats.org/officeDocument/2006/relationships/image" Target="../media/image16.jpeg" /><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2" Type="http://schemas.openxmlformats.org/officeDocument/2006/relationships/image" Target="../media/image8.jpeg"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image" Target="../media/image9.png"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2" Type="http://schemas.openxmlformats.org/officeDocument/2006/relationships/image" Target="../media/image10.jpeg" /><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2" Type="http://schemas.openxmlformats.org/officeDocument/2006/relationships/image" Target="../media/image11.jpeg"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2" Type="http://schemas.openxmlformats.org/officeDocument/2006/relationships/image" Target="../media/image12.jpeg"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2" Type="http://schemas.openxmlformats.org/officeDocument/2006/relationships/image" Target="../media/image13.jpeg"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2" Type="http://schemas.openxmlformats.org/officeDocument/2006/relationships/image" Target="../media/image14.jpeg" /><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2" Type="http://schemas.openxmlformats.org/officeDocument/2006/relationships/image" Target="../media/image15.jpeg"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922123" y="1812003"/>
            <a:ext cx="13715998" cy="6263496"/>
            <a:chOff x="0" y="0"/>
            <a:chExt cx="13715998" cy="7708106"/>
          </a:xfrm>
        </p:grpSpPr>
        <p:pic>
          <p:nvPicPr>
            <p:cNvPr id="3" name="object 3"/>
            <p:cNvPicPr/>
            <p:nvPr/>
          </p:nvPicPr>
          <p:blipFill>
            <a:blip r:embed="rId2" cstate="print"/>
            <a:stretch>
              <a:fillRect/>
            </a:stretch>
          </p:blipFill>
          <p:spPr>
            <a:xfrm>
              <a:off x="2572511" y="0"/>
              <a:ext cx="11143487" cy="7708106"/>
            </a:xfrm>
            <a:prstGeom prst="rect">
              <a:avLst/>
            </a:prstGeom>
          </p:spPr>
        </p:pic>
        <p:pic>
          <p:nvPicPr>
            <p:cNvPr id="4" name="object 4"/>
            <p:cNvPicPr/>
            <p:nvPr/>
          </p:nvPicPr>
          <p:blipFill>
            <a:blip r:embed="rId3" cstate="print"/>
            <a:stretch>
              <a:fillRect/>
            </a:stretch>
          </p:blipFill>
          <p:spPr>
            <a:xfrm>
              <a:off x="2237231" y="0"/>
              <a:ext cx="11478767" cy="7708106"/>
            </a:xfrm>
            <a:prstGeom prst="rect">
              <a:avLst/>
            </a:prstGeom>
          </p:spPr>
        </p:pic>
        <p:pic>
          <p:nvPicPr>
            <p:cNvPr id="5" name="object 5"/>
            <p:cNvPicPr/>
            <p:nvPr/>
          </p:nvPicPr>
          <p:blipFill>
            <a:blip r:embed="rId4" cstate="print"/>
            <a:stretch>
              <a:fillRect/>
            </a:stretch>
          </p:blipFill>
          <p:spPr>
            <a:xfrm>
              <a:off x="0" y="0"/>
              <a:ext cx="12060935" cy="7708106"/>
            </a:xfrm>
            <a:prstGeom prst="rect">
              <a:avLst/>
            </a:prstGeom>
          </p:spPr>
        </p:pic>
        <p:pic>
          <p:nvPicPr>
            <p:cNvPr id="6" name="object 6"/>
            <p:cNvPicPr/>
            <p:nvPr/>
          </p:nvPicPr>
          <p:blipFill>
            <a:blip r:embed="rId5" cstate="print"/>
            <a:stretch>
              <a:fillRect/>
            </a:stretch>
          </p:blipFill>
          <p:spPr>
            <a:xfrm>
              <a:off x="0" y="0"/>
              <a:ext cx="11039855" cy="7531607"/>
            </a:xfrm>
            <a:prstGeom prst="rect">
              <a:avLst/>
            </a:prstGeom>
          </p:spPr>
        </p:pic>
      </p:grpSp>
      <p:sp>
        <p:nvSpPr>
          <p:cNvPr id="8" name="TextBox 7">
            <a:extLst>
              <a:ext uri="{FF2B5EF4-FFF2-40B4-BE49-F238E27FC236}">
                <a16:creationId xmlns:a16="http://schemas.microsoft.com/office/drawing/2014/main" id="{D07C8E52-9451-A2F0-0C8B-9AE32BDDDB0A}"/>
              </a:ext>
            </a:extLst>
          </p:cNvPr>
          <p:cNvSpPr txBox="1"/>
          <p:nvPr/>
        </p:nvSpPr>
        <p:spPr>
          <a:xfrm>
            <a:off x="1922123" y="734785"/>
            <a:ext cx="9871754" cy="1077218"/>
          </a:xfrm>
          <a:prstGeom prst="rect">
            <a:avLst/>
          </a:prstGeom>
          <a:noFill/>
        </p:spPr>
        <p:txBody>
          <a:bodyPr wrap="square" rtlCol="0">
            <a:spAutoFit/>
          </a:bodyPr>
          <a:lstStyle/>
          <a:p>
            <a:pPr algn="l"/>
            <a:r>
              <a:rPr lang="en-US" sz="3200" dirty="0">
                <a:latin typeface="Algerian" pitchFamily="82" charset="0"/>
              </a:rPr>
              <a:t>PUBLIC TRANSPORTATION EFFICIENCY ANALYSIS</a:t>
            </a:r>
          </a:p>
          <a:p>
            <a:pPr algn="l"/>
            <a:endParaRPr lang="en-US" sz="3200" dirty="0">
              <a:latin typeface="Algerian" pitchFamily="82" charset="0"/>
            </a:endParaRPr>
          </a:p>
        </p:txBody>
      </p:sp>
      <p:sp>
        <p:nvSpPr>
          <p:cNvPr id="7" name="TextBox 6">
            <a:extLst>
              <a:ext uri="{FF2B5EF4-FFF2-40B4-BE49-F238E27FC236}">
                <a16:creationId xmlns:a16="http://schemas.microsoft.com/office/drawing/2014/main" id="{9B71D254-EBB7-6C6F-4171-CF96847653CC}"/>
              </a:ext>
            </a:extLst>
          </p:cNvPr>
          <p:cNvSpPr txBox="1"/>
          <p:nvPr/>
        </p:nvSpPr>
        <p:spPr>
          <a:xfrm>
            <a:off x="1922123" y="1812003"/>
            <a:ext cx="6509055" cy="1938992"/>
          </a:xfrm>
          <a:prstGeom prst="rect">
            <a:avLst/>
          </a:prstGeom>
          <a:noFill/>
        </p:spPr>
        <p:txBody>
          <a:bodyPr wrap="square" rtlCol="0">
            <a:spAutoFit/>
          </a:bodyPr>
          <a:lstStyle/>
          <a:p>
            <a:pPr algn="l"/>
            <a:r>
              <a:rPr lang="en-US" sz="2400" dirty="0"/>
              <a:t>Team members:</a:t>
            </a:r>
          </a:p>
          <a:p>
            <a:pPr algn="l"/>
            <a:r>
              <a:rPr lang="en-US" sz="2400" dirty="0"/>
              <a:t>JAYAPRIYADHARSHINI.V-au211521106068</a:t>
            </a:r>
          </a:p>
          <a:p>
            <a:pPr algn="l"/>
            <a:r>
              <a:rPr lang="en-US" sz="2400" dirty="0"/>
              <a:t>SANDHIYA.P- au211521106132</a:t>
            </a:r>
          </a:p>
          <a:p>
            <a:pPr algn="l"/>
            <a:r>
              <a:rPr lang="en-US" sz="2400" dirty="0"/>
              <a:t>DEEPIKA.R- au211521106030</a:t>
            </a:r>
          </a:p>
          <a:p>
            <a:pPr algn="l"/>
            <a:r>
              <a:rPr lang="en-US" sz="2400" dirty="0"/>
              <a:t>HAYANTHIKA.</a:t>
            </a:r>
            <a:r>
              <a:rPr lang="en-US" sz="2400"/>
              <a:t>S- au211521106058</a:t>
            </a:r>
            <a:endParaRPr lang="en-U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0342" y="2781650"/>
            <a:ext cx="7038340" cy="2180590"/>
          </a:xfrm>
          <a:prstGeom prst="rect">
            <a:avLst/>
          </a:prstGeom>
        </p:spPr>
        <p:txBody>
          <a:bodyPr vert="horz" wrap="square" lIns="0" tIns="12700" rIns="0" bIns="0" rtlCol="0">
            <a:spAutoFit/>
          </a:bodyPr>
          <a:lstStyle/>
          <a:p>
            <a:pPr marL="12700" marR="116839">
              <a:lnSpc>
                <a:spcPct val="122400"/>
              </a:lnSpc>
              <a:spcBef>
                <a:spcPts val="100"/>
              </a:spcBef>
            </a:pPr>
            <a:r>
              <a:rPr sz="1650" spc="120" dirty="0">
                <a:solidFill>
                  <a:srgbClr val="FFFFFF"/>
                </a:solidFill>
                <a:latin typeface="Tahoma"/>
                <a:cs typeface="Tahoma"/>
              </a:rPr>
              <a:t>Data </a:t>
            </a:r>
            <a:r>
              <a:rPr sz="1650" spc="110" dirty="0">
                <a:solidFill>
                  <a:srgbClr val="FFFFFF"/>
                </a:solidFill>
                <a:latin typeface="Tahoma"/>
                <a:cs typeface="Tahoma"/>
              </a:rPr>
              <a:t>analytics </a:t>
            </a:r>
            <a:r>
              <a:rPr sz="1650" spc="125" dirty="0">
                <a:solidFill>
                  <a:srgbClr val="FFFFFF"/>
                </a:solidFill>
                <a:latin typeface="Tahoma"/>
                <a:cs typeface="Tahoma"/>
              </a:rPr>
              <a:t>holds </a:t>
            </a:r>
            <a:r>
              <a:rPr sz="1650" spc="135" dirty="0">
                <a:solidFill>
                  <a:srgbClr val="FFFFFF"/>
                </a:solidFill>
                <a:latin typeface="Tahoma"/>
                <a:cs typeface="Tahoma"/>
              </a:rPr>
              <a:t>the </a:t>
            </a:r>
            <a:r>
              <a:rPr sz="1650" spc="130" dirty="0">
                <a:solidFill>
                  <a:srgbClr val="FFFFFF"/>
                </a:solidFill>
                <a:latin typeface="Tahoma"/>
                <a:cs typeface="Tahoma"/>
              </a:rPr>
              <a:t>key </a:t>
            </a:r>
            <a:r>
              <a:rPr sz="1650" spc="150" dirty="0">
                <a:solidFill>
                  <a:srgbClr val="FFFFFF"/>
                </a:solidFill>
                <a:latin typeface="Tahoma"/>
                <a:cs typeface="Tahoma"/>
              </a:rPr>
              <a:t>to </a:t>
            </a:r>
            <a:r>
              <a:rPr sz="1650" spc="135" dirty="0">
                <a:solidFill>
                  <a:srgbClr val="FFFFFF"/>
                </a:solidFill>
                <a:latin typeface="Tahoma"/>
                <a:cs typeface="Tahoma"/>
              </a:rPr>
              <a:t>enhancing </a:t>
            </a:r>
            <a:r>
              <a:rPr sz="1650" spc="130" dirty="0">
                <a:solidFill>
                  <a:srgbClr val="FFFFFF"/>
                </a:solidFill>
                <a:latin typeface="Tahoma"/>
                <a:cs typeface="Tahoma"/>
              </a:rPr>
              <a:t>public </a:t>
            </a:r>
            <a:r>
              <a:rPr sz="1650" spc="120" dirty="0">
                <a:solidFill>
                  <a:srgbClr val="FFFFFF"/>
                </a:solidFill>
                <a:latin typeface="Tahoma"/>
                <a:cs typeface="Tahoma"/>
              </a:rPr>
              <a:t>transport </a:t>
            </a:r>
            <a:r>
              <a:rPr sz="1650" spc="125" dirty="0">
                <a:solidFill>
                  <a:srgbClr val="FFFFFF"/>
                </a:solidFill>
                <a:latin typeface="Tahoma"/>
                <a:cs typeface="Tahoma"/>
              </a:rPr>
              <a:t> </a:t>
            </a:r>
            <a:r>
              <a:rPr sz="1650" spc="105" dirty="0">
                <a:solidFill>
                  <a:srgbClr val="FFFFFF"/>
                </a:solidFill>
                <a:latin typeface="Tahoma"/>
                <a:cs typeface="Tahoma"/>
              </a:rPr>
              <a:t>efficiency.</a:t>
            </a:r>
            <a:r>
              <a:rPr sz="1650" spc="-60" dirty="0">
                <a:solidFill>
                  <a:srgbClr val="FFFFFF"/>
                </a:solidFill>
                <a:latin typeface="Tahoma"/>
                <a:cs typeface="Tahoma"/>
              </a:rPr>
              <a:t> </a:t>
            </a:r>
            <a:r>
              <a:rPr sz="1650" spc="135" dirty="0">
                <a:solidFill>
                  <a:srgbClr val="FFFFFF"/>
                </a:solidFill>
                <a:latin typeface="Tahoma"/>
                <a:cs typeface="Tahoma"/>
              </a:rPr>
              <a:t>By</a:t>
            </a:r>
            <a:r>
              <a:rPr sz="1650" spc="-40" dirty="0">
                <a:solidFill>
                  <a:srgbClr val="FFFFFF"/>
                </a:solidFill>
                <a:latin typeface="Tahoma"/>
                <a:cs typeface="Tahoma"/>
              </a:rPr>
              <a:t> </a:t>
            </a:r>
            <a:r>
              <a:rPr sz="1650" spc="125" dirty="0">
                <a:solidFill>
                  <a:srgbClr val="FFFFFF"/>
                </a:solidFill>
                <a:latin typeface="Tahoma"/>
                <a:cs typeface="Tahoma"/>
              </a:rPr>
              <a:t>incorporating</a:t>
            </a:r>
            <a:r>
              <a:rPr sz="1650" spc="-60" dirty="0">
                <a:solidFill>
                  <a:srgbClr val="FFFFFF"/>
                </a:solidFill>
                <a:latin typeface="Tahoma"/>
                <a:cs typeface="Tahoma"/>
              </a:rPr>
              <a:t> </a:t>
            </a:r>
            <a:r>
              <a:rPr sz="1650" spc="120" dirty="0">
                <a:solidFill>
                  <a:srgbClr val="FFFFFF"/>
                </a:solidFill>
                <a:latin typeface="Tahoma"/>
                <a:cs typeface="Tahoma"/>
              </a:rPr>
              <a:t>data-driven</a:t>
            </a:r>
            <a:r>
              <a:rPr sz="1650" spc="-40" dirty="0">
                <a:solidFill>
                  <a:srgbClr val="FFFFFF"/>
                </a:solidFill>
                <a:latin typeface="Tahoma"/>
                <a:cs typeface="Tahoma"/>
              </a:rPr>
              <a:t> </a:t>
            </a:r>
            <a:r>
              <a:rPr sz="1650" spc="95" dirty="0">
                <a:solidFill>
                  <a:srgbClr val="FFFFFF"/>
                </a:solidFill>
                <a:latin typeface="Tahoma"/>
                <a:cs typeface="Tahoma"/>
              </a:rPr>
              <a:t>strategies,</a:t>
            </a:r>
            <a:r>
              <a:rPr sz="1650" spc="-60" dirty="0">
                <a:solidFill>
                  <a:srgbClr val="FFFFFF"/>
                </a:solidFill>
                <a:latin typeface="Tahoma"/>
                <a:cs typeface="Tahoma"/>
              </a:rPr>
              <a:t> </a:t>
            </a:r>
            <a:r>
              <a:rPr sz="1650" spc="114" dirty="0">
                <a:solidFill>
                  <a:srgbClr val="FFFFFF"/>
                </a:solidFill>
                <a:latin typeface="Tahoma"/>
                <a:cs typeface="Tahoma"/>
              </a:rPr>
              <a:t>transportation </a:t>
            </a:r>
            <a:r>
              <a:rPr sz="1650" spc="-500" dirty="0">
                <a:solidFill>
                  <a:srgbClr val="FFFFFF"/>
                </a:solidFill>
                <a:latin typeface="Tahoma"/>
                <a:cs typeface="Tahoma"/>
              </a:rPr>
              <a:t> </a:t>
            </a:r>
            <a:r>
              <a:rPr sz="1650" spc="130" dirty="0">
                <a:solidFill>
                  <a:srgbClr val="FFFFFF"/>
                </a:solidFill>
                <a:latin typeface="Tahoma"/>
                <a:cs typeface="Tahoma"/>
              </a:rPr>
              <a:t>systems</a:t>
            </a:r>
            <a:r>
              <a:rPr sz="1650" spc="-60" dirty="0">
                <a:solidFill>
                  <a:srgbClr val="FFFFFF"/>
                </a:solidFill>
                <a:latin typeface="Tahoma"/>
                <a:cs typeface="Tahoma"/>
              </a:rPr>
              <a:t> </a:t>
            </a:r>
            <a:r>
              <a:rPr sz="1650" spc="140" dirty="0">
                <a:solidFill>
                  <a:srgbClr val="FFFFFF"/>
                </a:solidFill>
                <a:latin typeface="Tahoma"/>
                <a:cs typeface="Tahoma"/>
              </a:rPr>
              <a:t>can</a:t>
            </a:r>
            <a:r>
              <a:rPr sz="1650" spc="-60" dirty="0">
                <a:solidFill>
                  <a:srgbClr val="FFFFFF"/>
                </a:solidFill>
                <a:latin typeface="Tahoma"/>
                <a:cs typeface="Tahoma"/>
              </a:rPr>
              <a:t> </a:t>
            </a:r>
            <a:r>
              <a:rPr sz="1650" spc="130" dirty="0">
                <a:solidFill>
                  <a:srgbClr val="FFFFFF"/>
                </a:solidFill>
                <a:latin typeface="Tahoma"/>
                <a:cs typeface="Tahoma"/>
              </a:rPr>
              <a:t>achieve</a:t>
            </a:r>
            <a:r>
              <a:rPr sz="1650" spc="-70" dirty="0">
                <a:solidFill>
                  <a:srgbClr val="FFFFFF"/>
                </a:solidFill>
                <a:latin typeface="Tahoma"/>
                <a:cs typeface="Tahoma"/>
              </a:rPr>
              <a:t> </a:t>
            </a:r>
            <a:r>
              <a:rPr sz="1650" spc="120" dirty="0">
                <a:solidFill>
                  <a:srgbClr val="FFFFFF"/>
                </a:solidFill>
                <a:latin typeface="Tahoma"/>
                <a:cs typeface="Tahoma"/>
              </a:rPr>
              <a:t>better</a:t>
            </a:r>
            <a:r>
              <a:rPr sz="1650" spc="-45" dirty="0">
                <a:solidFill>
                  <a:srgbClr val="FFFFFF"/>
                </a:solidFill>
                <a:latin typeface="Tahoma"/>
                <a:cs typeface="Tahoma"/>
              </a:rPr>
              <a:t> </a:t>
            </a:r>
            <a:r>
              <a:rPr sz="1650" spc="130" dirty="0">
                <a:solidFill>
                  <a:srgbClr val="FFFFFF"/>
                </a:solidFill>
                <a:latin typeface="Tahoma"/>
                <a:cs typeface="Tahoma"/>
              </a:rPr>
              <a:t>route</a:t>
            </a:r>
            <a:r>
              <a:rPr sz="1650" spc="-70" dirty="0">
                <a:solidFill>
                  <a:srgbClr val="FFFFFF"/>
                </a:solidFill>
                <a:latin typeface="Tahoma"/>
                <a:cs typeface="Tahoma"/>
              </a:rPr>
              <a:t> </a:t>
            </a:r>
            <a:r>
              <a:rPr sz="1650" spc="100" dirty="0">
                <a:solidFill>
                  <a:srgbClr val="FFFFFF"/>
                </a:solidFill>
                <a:latin typeface="Tahoma"/>
                <a:cs typeface="Tahoma"/>
              </a:rPr>
              <a:t>planning,</a:t>
            </a:r>
            <a:r>
              <a:rPr sz="1650" spc="-75" dirty="0">
                <a:solidFill>
                  <a:srgbClr val="FFFFFF"/>
                </a:solidFill>
                <a:latin typeface="Tahoma"/>
                <a:cs typeface="Tahoma"/>
              </a:rPr>
              <a:t> </a:t>
            </a:r>
            <a:r>
              <a:rPr sz="1650" spc="150" dirty="0">
                <a:solidFill>
                  <a:srgbClr val="FFFFFF"/>
                </a:solidFill>
                <a:latin typeface="Tahoma"/>
                <a:cs typeface="Tahoma"/>
              </a:rPr>
              <a:t>reduced</a:t>
            </a:r>
            <a:r>
              <a:rPr sz="1650" spc="-105" dirty="0">
                <a:solidFill>
                  <a:srgbClr val="FFFFFF"/>
                </a:solidFill>
                <a:latin typeface="Tahoma"/>
                <a:cs typeface="Tahoma"/>
              </a:rPr>
              <a:t> </a:t>
            </a:r>
            <a:r>
              <a:rPr sz="1650" spc="125" dirty="0">
                <a:solidFill>
                  <a:srgbClr val="FFFFFF"/>
                </a:solidFill>
                <a:latin typeface="Tahoma"/>
                <a:cs typeface="Tahoma"/>
              </a:rPr>
              <a:t>congestion, </a:t>
            </a:r>
            <a:r>
              <a:rPr sz="1650" spc="130" dirty="0">
                <a:solidFill>
                  <a:srgbClr val="FFFFFF"/>
                </a:solidFill>
                <a:latin typeface="Tahoma"/>
                <a:cs typeface="Tahoma"/>
              </a:rPr>
              <a:t> </a:t>
            </a:r>
            <a:r>
              <a:rPr sz="1650" spc="145" dirty="0">
                <a:solidFill>
                  <a:srgbClr val="FFFFFF"/>
                </a:solidFill>
                <a:latin typeface="Tahoma"/>
                <a:cs typeface="Tahoma"/>
              </a:rPr>
              <a:t>improved</a:t>
            </a:r>
            <a:r>
              <a:rPr sz="1650" spc="-110" dirty="0">
                <a:solidFill>
                  <a:srgbClr val="FFFFFF"/>
                </a:solidFill>
                <a:latin typeface="Tahoma"/>
                <a:cs typeface="Tahoma"/>
              </a:rPr>
              <a:t> </a:t>
            </a:r>
            <a:r>
              <a:rPr sz="1650" spc="120" dirty="0">
                <a:solidFill>
                  <a:srgbClr val="FFFFFF"/>
                </a:solidFill>
                <a:latin typeface="Tahoma"/>
                <a:cs typeface="Tahoma"/>
              </a:rPr>
              <a:t>passenger</a:t>
            </a:r>
            <a:r>
              <a:rPr sz="1650" spc="-45" dirty="0">
                <a:solidFill>
                  <a:srgbClr val="FFFFFF"/>
                </a:solidFill>
                <a:latin typeface="Tahoma"/>
                <a:cs typeface="Tahoma"/>
              </a:rPr>
              <a:t> </a:t>
            </a:r>
            <a:r>
              <a:rPr sz="1650" spc="100" dirty="0">
                <a:solidFill>
                  <a:srgbClr val="FFFFFF"/>
                </a:solidFill>
                <a:latin typeface="Tahoma"/>
                <a:cs typeface="Tahoma"/>
              </a:rPr>
              <a:t>satisfaction,</a:t>
            </a:r>
            <a:r>
              <a:rPr sz="1650" spc="-75" dirty="0">
                <a:solidFill>
                  <a:srgbClr val="FFFFFF"/>
                </a:solidFill>
                <a:latin typeface="Tahoma"/>
                <a:cs typeface="Tahoma"/>
              </a:rPr>
              <a:t> </a:t>
            </a:r>
            <a:r>
              <a:rPr sz="1650" spc="140" dirty="0">
                <a:solidFill>
                  <a:srgbClr val="FFFFFF"/>
                </a:solidFill>
                <a:latin typeface="Tahoma"/>
                <a:cs typeface="Tahoma"/>
              </a:rPr>
              <a:t>and</a:t>
            </a:r>
            <a:r>
              <a:rPr sz="1650" spc="-105" dirty="0">
                <a:solidFill>
                  <a:srgbClr val="FFFFFF"/>
                </a:solidFill>
                <a:latin typeface="Tahoma"/>
                <a:cs typeface="Tahoma"/>
              </a:rPr>
              <a:t> </a:t>
            </a:r>
            <a:r>
              <a:rPr sz="1650" spc="125" dirty="0">
                <a:solidFill>
                  <a:srgbClr val="FFFFFF"/>
                </a:solidFill>
                <a:latin typeface="Tahoma"/>
                <a:cs typeface="Tahoma"/>
              </a:rPr>
              <a:t>increased</a:t>
            </a:r>
            <a:r>
              <a:rPr sz="1650" spc="-105" dirty="0">
                <a:solidFill>
                  <a:srgbClr val="FFFFFF"/>
                </a:solidFill>
                <a:latin typeface="Tahoma"/>
                <a:cs typeface="Tahoma"/>
              </a:rPr>
              <a:t> </a:t>
            </a:r>
            <a:r>
              <a:rPr sz="1650" spc="150" dirty="0">
                <a:solidFill>
                  <a:srgbClr val="FFFFFF"/>
                </a:solidFill>
                <a:latin typeface="Tahoma"/>
                <a:cs typeface="Tahoma"/>
              </a:rPr>
              <a:t>cost</a:t>
            </a:r>
            <a:r>
              <a:rPr sz="1650" spc="-85" dirty="0">
                <a:solidFill>
                  <a:srgbClr val="FFFFFF"/>
                </a:solidFill>
                <a:latin typeface="Tahoma"/>
                <a:cs typeface="Tahoma"/>
              </a:rPr>
              <a:t> </a:t>
            </a:r>
            <a:r>
              <a:rPr sz="1650" spc="90" dirty="0">
                <a:solidFill>
                  <a:srgbClr val="FFFFFF"/>
                </a:solidFill>
                <a:latin typeface="Tahoma"/>
                <a:cs typeface="Tahoma"/>
              </a:rPr>
              <a:t>savings.</a:t>
            </a:r>
            <a:endParaRPr sz="1650">
              <a:latin typeface="Tahoma"/>
              <a:cs typeface="Tahoma"/>
            </a:endParaRPr>
          </a:p>
          <a:p>
            <a:pPr marL="12700" marR="5080">
              <a:lnSpc>
                <a:spcPct val="122400"/>
              </a:lnSpc>
            </a:pPr>
            <a:r>
              <a:rPr sz="1650" spc="135" dirty="0">
                <a:solidFill>
                  <a:srgbClr val="FFFFFF"/>
                </a:solidFill>
                <a:latin typeface="Tahoma"/>
                <a:cs typeface="Tahoma"/>
              </a:rPr>
              <a:t>Moreover,</a:t>
            </a:r>
            <a:r>
              <a:rPr sz="1650" spc="-80" dirty="0">
                <a:solidFill>
                  <a:srgbClr val="FFFFFF"/>
                </a:solidFill>
                <a:latin typeface="Tahoma"/>
                <a:cs typeface="Tahoma"/>
              </a:rPr>
              <a:t> </a:t>
            </a:r>
            <a:r>
              <a:rPr sz="1650" spc="114" dirty="0">
                <a:solidFill>
                  <a:srgbClr val="FFFFFF"/>
                </a:solidFill>
                <a:latin typeface="Tahoma"/>
                <a:cs typeface="Tahoma"/>
              </a:rPr>
              <a:t>data</a:t>
            </a:r>
            <a:r>
              <a:rPr sz="1650" spc="-80" dirty="0">
                <a:solidFill>
                  <a:srgbClr val="FFFFFF"/>
                </a:solidFill>
                <a:latin typeface="Tahoma"/>
                <a:cs typeface="Tahoma"/>
              </a:rPr>
              <a:t> </a:t>
            </a:r>
            <a:r>
              <a:rPr sz="1650" spc="110" dirty="0">
                <a:solidFill>
                  <a:srgbClr val="FFFFFF"/>
                </a:solidFill>
                <a:latin typeface="Tahoma"/>
                <a:cs typeface="Tahoma"/>
              </a:rPr>
              <a:t>analytics</a:t>
            </a:r>
            <a:r>
              <a:rPr sz="1650" spc="-55" dirty="0">
                <a:solidFill>
                  <a:srgbClr val="FFFFFF"/>
                </a:solidFill>
                <a:latin typeface="Tahoma"/>
                <a:cs typeface="Tahoma"/>
              </a:rPr>
              <a:t> </a:t>
            </a:r>
            <a:r>
              <a:rPr sz="1650" spc="120" dirty="0">
                <a:solidFill>
                  <a:srgbClr val="FFFFFF"/>
                </a:solidFill>
                <a:latin typeface="Tahoma"/>
                <a:cs typeface="Tahoma"/>
              </a:rPr>
              <a:t>enables</a:t>
            </a:r>
            <a:r>
              <a:rPr sz="1650" spc="-60" dirty="0">
                <a:solidFill>
                  <a:srgbClr val="FFFFFF"/>
                </a:solidFill>
                <a:latin typeface="Tahoma"/>
                <a:cs typeface="Tahoma"/>
              </a:rPr>
              <a:t> </a:t>
            </a:r>
            <a:r>
              <a:rPr sz="1650" spc="120" dirty="0">
                <a:solidFill>
                  <a:srgbClr val="FFFFFF"/>
                </a:solidFill>
                <a:latin typeface="Tahoma"/>
                <a:cs typeface="Tahoma"/>
              </a:rPr>
              <a:t>transport</a:t>
            </a:r>
            <a:r>
              <a:rPr sz="1650" spc="-85" dirty="0">
                <a:solidFill>
                  <a:srgbClr val="FFFFFF"/>
                </a:solidFill>
                <a:latin typeface="Tahoma"/>
                <a:cs typeface="Tahoma"/>
              </a:rPr>
              <a:t> </a:t>
            </a:r>
            <a:r>
              <a:rPr sz="1650" spc="120" dirty="0">
                <a:solidFill>
                  <a:srgbClr val="FFFFFF"/>
                </a:solidFill>
                <a:latin typeface="Tahoma"/>
                <a:cs typeface="Tahoma"/>
              </a:rPr>
              <a:t>operators</a:t>
            </a:r>
            <a:r>
              <a:rPr sz="1650" spc="-55" dirty="0">
                <a:solidFill>
                  <a:srgbClr val="FFFFFF"/>
                </a:solidFill>
                <a:latin typeface="Tahoma"/>
                <a:cs typeface="Tahoma"/>
              </a:rPr>
              <a:t> </a:t>
            </a:r>
            <a:r>
              <a:rPr sz="1650" spc="150" dirty="0">
                <a:solidFill>
                  <a:srgbClr val="FFFFFF"/>
                </a:solidFill>
                <a:latin typeface="Tahoma"/>
                <a:cs typeface="Tahoma"/>
              </a:rPr>
              <a:t>to</a:t>
            </a:r>
            <a:r>
              <a:rPr sz="1650" spc="-75" dirty="0">
                <a:solidFill>
                  <a:srgbClr val="FFFFFF"/>
                </a:solidFill>
                <a:latin typeface="Tahoma"/>
                <a:cs typeface="Tahoma"/>
              </a:rPr>
              <a:t> </a:t>
            </a:r>
            <a:r>
              <a:rPr sz="1650" spc="110" dirty="0">
                <a:solidFill>
                  <a:srgbClr val="FFFFFF"/>
                </a:solidFill>
                <a:latin typeface="Tahoma"/>
                <a:cs typeface="Tahoma"/>
              </a:rPr>
              <a:t>prioritize </a:t>
            </a:r>
            <a:r>
              <a:rPr sz="1650" spc="114" dirty="0">
                <a:solidFill>
                  <a:srgbClr val="FFFFFF"/>
                </a:solidFill>
                <a:latin typeface="Tahoma"/>
                <a:cs typeface="Tahoma"/>
              </a:rPr>
              <a:t> </a:t>
            </a:r>
            <a:r>
              <a:rPr sz="1650" spc="110" dirty="0">
                <a:solidFill>
                  <a:srgbClr val="FFFFFF"/>
                </a:solidFill>
                <a:latin typeface="Tahoma"/>
                <a:cs typeface="Tahoma"/>
              </a:rPr>
              <a:t>safety</a:t>
            </a:r>
            <a:r>
              <a:rPr sz="1650" spc="-60" dirty="0">
                <a:solidFill>
                  <a:srgbClr val="FFFFFF"/>
                </a:solidFill>
                <a:latin typeface="Tahoma"/>
                <a:cs typeface="Tahoma"/>
              </a:rPr>
              <a:t> </a:t>
            </a:r>
            <a:r>
              <a:rPr sz="1650" spc="140" dirty="0">
                <a:solidFill>
                  <a:srgbClr val="FFFFFF"/>
                </a:solidFill>
                <a:latin typeface="Tahoma"/>
                <a:cs typeface="Tahoma"/>
              </a:rPr>
              <a:t>and</a:t>
            </a:r>
            <a:r>
              <a:rPr sz="1650" spc="-110" dirty="0">
                <a:solidFill>
                  <a:srgbClr val="FFFFFF"/>
                </a:solidFill>
                <a:latin typeface="Tahoma"/>
                <a:cs typeface="Tahoma"/>
              </a:rPr>
              <a:t> </a:t>
            </a:r>
            <a:r>
              <a:rPr sz="1650" spc="120" dirty="0">
                <a:solidFill>
                  <a:srgbClr val="FFFFFF"/>
                </a:solidFill>
                <a:latin typeface="Tahoma"/>
                <a:cs typeface="Tahoma"/>
              </a:rPr>
              <a:t>security</a:t>
            </a:r>
            <a:r>
              <a:rPr sz="1650" spc="-60" dirty="0">
                <a:solidFill>
                  <a:srgbClr val="FFFFFF"/>
                </a:solidFill>
                <a:latin typeface="Tahoma"/>
                <a:cs typeface="Tahoma"/>
              </a:rPr>
              <a:t> </a:t>
            </a:r>
            <a:r>
              <a:rPr sz="1650" spc="110" dirty="0">
                <a:solidFill>
                  <a:srgbClr val="FFFFFF"/>
                </a:solidFill>
                <a:latin typeface="Tahoma"/>
                <a:cs typeface="Tahoma"/>
              </a:rPr>
              <a:t>measures,</a:t>
            </a:r>
            <a:r>
              <a:rPr sz="1650" spc="-80" dirty="0">
                <a:solidFill>
                  <a:srgbClr val="FFFFFF"/>
                </a:solidFill>
                <a:latin typeface="Tahoma"/>
                <a:cs typeface="Tahoma"/>
              </a:rPr>
              <a:t> </a:t>
            </a:r>
            <a:r>
              <a:rPr sz="1650" spc="140" dirty="0">
                <a:solidFill>
                  <a:srgbClr val="FFFFFF"/>
                </a:solidFill>
                <a:latin typeface="Tahoma"/>
                <a:cs typeface="Tahoma"/>
              </a:rPr>
              <a:t>making</a:t>
            </a:r>
            <a:r>
              <a:rPr sz="1650" spc="-75" dirty="0">
                <a:solidFill>
                  <a:srgbClr val="FFFFFF"/>
                </a:solidFill>
                <a:latin typeface="Tahoma"/>
                <a:cs typeface="Tahoma"/>
              </a:rPr>
              <a:t> </a:t>
            </a:r>
            <a:r>
              <a:rPr sz="1650" spc="130" dirty="0">
                <a:solidFill>
                  <a:srgbClr val="FFFFFF"/>
                </a:solidFill>
                <a:latin typeface="Tahoma"/>
                <a:cs typeface="Tahoma"/>
              </a:rPr>
              <a:t>public</a:t>
            </a:r>
            <a:r>
              <a:rPr sz="1650" spc="-60" dirty="0">
                <a:solidFill>
                  <a:srgbClr val="FFFFFF"/>
                </a:solidFill>
                <a:latin typeface="Tahoma"/>
                <a:cs typeface="Tahoma"/>
              </a:rPr>
              <a:t> </a:t>
            </a:r>
            <a:r>
              <a:rPr sz="1650" spc="120" dirty="0">
                <a:solidFill>
                  <a:srgbClr val="FFFFFF"/>
                </a:solidFill>
                <a:latin typeface="Tahoma"/>
                <a:cs typeface="Tahoma"/>
              </a:rPr>
              <a:t>transport</a:t>
            </a:r>
            <a:r>
              <a:rPr sz="1650" spc="-85" dirty="0">
                <a:solidFill>
                  <a:srgbClr val="FFFFFF"/>
                </a:solidFill>
                <a:latin typeface="Tahoma"/>
                <a:cs typeface="Tahoma"/>
              </a:rPr>
              <a:t> </a:t>
            </a:r>
            <a:r>
              <a:rPr sz="1650" spc="100" dirty="0">
                <a:solidFill>
                  <a:srgbClr val="FFFFFF"/>
                </a:solidFill>
                <a:latin typeface="Tahoma"/>
                <a:cs typeface="Tahoma"/>
              </a:rPr>
              <a:t>a</a:t>
            </a:r>
            <a:r>
              <a:rPr sz="1650" spc="-80" dirty="0">
                <a:solidFill>
                  <a:srgbClr val="FFFFFF"/>
                </a:solidFill>
                <a:latin typeface="Tahoma"/>
                <a:cs typeface="Tahoma"/>
              </a:rPr>
              <a:t> </a:t>
            </a:r>
            <a:r>
              <a:rPr sz="1650" spc="130" dirty="0">
                <a:solidFill>
                  <a:srgbClr val="FFFFFF"/>
                </a:solidFill>
                <a:latin typeface="Tahoma"/>
                <a:cs typeface="Tahoma"/>
              </a:rPr>
              <a:t>key</a:t>
            </a:r>
            <a:r>
              <a:rPr sz="1650" spc="-55" dirty="0">
                <a:solidFill>
                  <a:srgbClr val="FFFFFF"/>
                </a:solidFill>
                <a:latin typeface="Tahoma"/>
                <a:cs typeface="Tahoma"/>
              </a:rPr>
              <a:t> </a:t>
            </a:r>
            <a:r>
              <a:rPr sz="1650" spc="105" dirty="0">
                <a:solidFill>
                  <a:srgbClr val="FFFFFF"/>
                </a:solidFill>
                <a:latin typeface="Tahoma"/>
                <a:cs typeface="Tahoma"/>
              </a:rPr>
              <a:t>player </a:t>
            </a:r>
            <a:r>
              <a:rPr sz="1650" spc="-505" dirty="0">
                <a:solidFill>
                  <a:srgbClr val="FFFFFF"/>
                </a:solidFill>
                <a:latin typeface="Tahoma"/>
                <a:cs typeface="Tahoma"/>
              </a:rPr>
              <a:t> </a:t>
            </a:r>
            <a:r>
              <a:rPr sz="1650" spc="105" dirty="0">
                <a:solidFill>
                  <a:srgbClr val="FFFFFF"/>
                </a:solidFill>
                <a:latin typeface="Tahoma"/>
                <a:cs typeface="Tahoma"/>
              </a:rPr>
              <a:t>in</a:t>
            </a:r>
            <a:r>
              <a:rPr sz="1650" spc="-70" dirty="0">
                <a:solidFill>
                  <a:srgbClr val="FFFFFF"/>
                </a:solidFill>
                <a:latin typeface="Tahoma"/>
                <a:cs typeface="Tahoma"/>
              </a:rPr>
              <a:t> </a:t>
            </a:r>
            <a:r>
              <a:rPr sz="1650" spc="110" dirty="0">
                <a:solidFill>
                  <a:srgbClr val="FFFFFF"/>
                </a:solidFill>
                <a:latin typeface="Tahoma"/>
                <a:cs typeface="Tahoma"/>
              </a:rPr>
              <a:t>sustainable</a:t>
            </a:r>
            <a:r>
              <a:rPr sz="1650" spc="-75" dirty="0">
                <a:solidFill>
                  <a:srgbClr val="FFFFFF"/>
                </a:solidFill>
                <a:latin typeface="Tahoma"/>
                <a:cs typeface="Tahoma"/>
              </a:rPr>
              <a:t> </a:t>
            </a:r>
            <a:r>
              <a:rPr sz="1650" spc="120" dirty="0">
                <a:solidFill>
                  <a:srgbClr val="FFFFFF"/>
                </a:solidFill>
                <a:latin typeface="Tahoma"/>
                <a:cs typeface="Tahoma"/>
              </a:rPr>
              <a:t>urban</a:t>
            </a:r>
            <a:r>
              <a:rPr sz="1650" spc="-65" dirty="0">
                <a:solidFill>
                  <a:srgbClr val="FFFFFF"/>
                </a:solidFill>
                <a:latin typeface="Tahoma"/>
                <a:cs typeface="Tahoma"/>
              </a:rPr>
              <a:t> </a:t>
            </a:r>
            <a:r>
              <a:rPr sz="1650" spc="130" dirty="0">
                <a:solidFill>
                  <a:srgbClr val="FFFFFF"/>
                </a:solidFill>
                <a:latin typeface="Tahoma"/>
                <a:cs typeface="Tahoma"/>
              </a:rPr>
              <a:t>development.</a:t>
            </a:r>
            <a:endParaRPr sz="1650">
              <a:latin typeface="Tahoma"/>
              <a:cs typeface="Tahoma"/>
            </a:endParaRPr>
          </a:p>
        </p:txBody>
      </p:sp>
      <p:sp>
        <p:nvSpPr>
          <p:cNvPr id="3" name="object 3"/>
          <p:cNvSpPr txBox="1">
            <a:spLocks noGrp="1"/>
          </p:cNvSpPr>
          <p:nvPr>
            <p:ph type="title"/>
          </p:nvPr>
        </p:nvSpPr>
        <p:spPr>
          <a:xfrm>
            <a:off x="620342" y="579411"/>
            <a:ext cx="3155315" cy="386003"/>
          </a:xfrm>
          <a:prstGeom prst="rect">
            <a:avLst/>
          </a:prstGeom>
        </p:spPr>
        <p:txBody>
          <a:bodyPr vert="horz" wrap="square" lIns="0" tIns="16510" rIns="0" bIns="0" rtlCol="0">
            <a:spAutoFit/>
          </a:bodyPr>
          <a:lstStyle/>
          <a:p>
            <a:pPr marL="12700">
              <a:lnSpc>
                <a:spcPct val="100000"/>
              </a:lnSpc>
              <a:spcBef>
                <a:spcPts val="130"/>
              </a:spcBef>
            </a:pPr>
            <a:r>
              <a:rPr sz="2400" spc="320">
                <a:latin typeface="Algerian" pitchFamily="82" charset="0"/>
                <a:cs typeface="Times New Roman"/>
              </a:rPr>
              <a:t> </a:t>
            </a:r>
            <a:r>
              <a:rPr sz="2400" spc="635" dirty="0">
                <a:solidFill>
                  <a:schemeClr val="tx1"/>
                </a:solidFill>
                <a:latin typeface="Algerian" pitchFamily="82" charset="0"/>
                <a:cs typeface="Microsoft Sans Serif"/>
              </a:rPr>
              <a:t>C</a:t>
            </a:r>
            <a:r>
              <a:rPr sz="2400" spc="635" dirty="0">
                <a:solidFill>
                  <a:schemeClr val="tx1"/>
                </a:solidFill>
                <a:latin typeface="Algerian" pitchFamily="82" charset="0"/>
              </a:rPr>
              <a:t>on</a:t>
            </a:r>
            <a:r>
              <a:rPr sz="2400" spc="635" dirty="0">
                <a:solidFill>
                  <a:schemeClr val="tx1"/>
                </a:solidFill>
                <a:latin typeface="Algerian" pitchFamily="82" charset="0"/>
                <a:cs typeface="Verdana"/>
              </a:rPr>
              <a:t>cl</a:t>
            </a:r>
            <a:r>
              <a:rPr sz="2400" spc="635" dirty="0">
                <a:solidFill>
                  <a:schemeClr val="tx1"/>
                </a:solidFill>
                <a:latin typeface="Algerian" pitchFamily="82" charset="0"/>
              </a:rPr>
              <a:t>us</a:t>
            </a:r>
            <a:r>
              <a:rPr sz="2400" spc="635" dirty="0">
                <a:solidFill>
                  <a:schemeClr val="tx1"/>
                </a:solidFill>
                <a:latin typeface="Algerian" pitchFamily="82" charset="0"/>
                <a:cs typeface="Verdana"/>
              </a:rPr>
              <a:t>i</a:t>
            </a:r>
            <a:r>
              <a:rPr sz="2400" spc="635" dirty="0">
                <a:solidFill>
                  <a:schemeClr val="tx1"/>
                </a:solidFill>
                <a:latin typeface="Algerian" pitchFamily="82" charset="0"/>
              </a:rPr>
              <a:t>on</a:t>
            </a:r>
            <a:endParaRPr sz="2400">
              <a:solidFill>
                <a:schemeClr val="tx1"/>
              </a:solidFill>
              <a:latin typeface="Algerian" pitchFamily="82" charset="0"/>
              <a:cs typeface="Verdana"/>
            </a:endParaRPr>
          </a:p>
        </p:txBody>
      </p:sp>
      <p:pic>
        <p:nvPicPr>
          <p:cNvPr id="4" name="object 4"/>
          <p:cNvPicPr/>
          <p:nvPr/>
        </p:nvPicPr>
        <p:blipFill>
          <a:blip r:embed="rId2" cstate="print"/>
          <a:stretch>
            <a:fillRect/>
          </a:stretch>
        </p:blipFill>
        <p:spPr>
          <a:xfrm>
            <a:off x="8536216" y="1744793"/>
            <a:ext cx="4241425" cy="419901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533400" y="1873250"/>
            <a:ext cx="7132267" cy="2490938"/>
          </a:xfrm>
          <a:prstGeom prst="rect">
            <a:avLst/>
          </a:prstGeom>
        </p:spPr>
        <p:txBody>
          <a:bodyPr vert="horz" wrap="square" lIns="0" tIns="12700" rIns="0" bIns="0" rtlCol="0">
            <a:spAutoFit/>
          </a:bodyPr>
          <a:lstStyle/>
          <a:p>
            <a:pPr marL="12700" marR="5080">
              <a:lnSpc>
                <a:spcPct val="122400"/>
              </a:lnSpc>
              <a:spcBef>
                <a:spcPts val="100"/>
              </a:spcBef>
            </a:pPr>
            <a:r>
              <a:rPr sz="1650" spc="170" dirty="0">
                <a:solidFill>
                  <a:srgbClr val="FFFFFF"/>
                </a:solidFill>
                <a:latin typeface="Tahoma"/>
                <a:cs typeface="Tahoma"/>
              </a:rPr>
              <a:t>As</a:t>
            </a:r>
            <a:r>
              <a:rPr sz="1650" spc="-60" dirty="0">
                <a:solidFill>
                  <a:srgbClr val="FFFFFF"/>
                </a:solidFill>
                <a:latin typeface="Tahoma"/>
                <a:cs typeface="Tahoma"/>
              </a:rPr>
              <a:t> </a:t>
            </a:r>
            <a:r>
              <a:rPr sz="1650" spc="114" dirty="0">
                <a:solidFill>
                  <a:srgbClr val="FFFFFF"/>
                </a:solidFill>
                <a:latin typeface="Tahoma"/>
                <a:cs typeface="Tahoma"/>
              </a:rPr>
              <a:t>cities</a:t>
            </a:r>
            <a:r>
              <a:rPr sz="1650" spc="-55" dirty="0">
                <a:solidFill>
                  <a:srgbClr val="FFFFFF"/>
                </a:solidFill>
                <a:latin typeface="Tahoma"/>
                <a:cs typeface="Tahoma"/>
              </a:rPr>
              <a:t> </a:t>
            </a:r>
            <a:r>
              <a:rPr sz="1650" spc="140" dirty="0">
                <a:solidFill>
                  <a:srgbClr val="FFFFFF"/>
                </a:solidFill>
                <a:latin typeface="Tahoma"/>
                <a:cs typeface="Tahoma"/>
              </a:rPr>
              <a:t>continue</a:t>
            </a:r>
            <a:r>
              <a:rPr sz="1650" spc="-75" dirty="0">
                <a:solidFill>
                  <a:srgbClr val="FFFFFF"/>
                </a:solidFill>
                <a:latin typeface="Tahoma"/>
                <a:cs typeface="Tahoma"/>
              </a:rPr>
              <a:t> </a:t>
            </a:r>
            <a:r>
              <a:rPr sz="1650" spc="150" dirty="0">
                <a:solidFill>
                  <a:srgbClr val="FFFFFF"/>
                </a:solidFill>
                <a:latin typeface="Tahoma"/>
                <a:cs typeface="Tahoma"/>
              </a:rPr>
              <a:t>to</a:t>
            </a:r>
            <a:r>
              <a:rPr sz="1650" spc="-70" dirty="0">
                <a:solidFill>
                  <a:srgbClr val="FFFFFF"/>
                </a:solidFill>
                <a:latin typeface="Tahoma"/>
                <a:cs typeface="Tahoma"/>
              </a:rPr>
              <a:t> </a:t>
            </a:r>
            <a:r>
              <a:rPr sz="1650" spc="130" dirty="0">
                <a:solidFill>
                  <a:srgbClr val="FFFFFF"/>
                </a:solidFill>
                <a:latin typeface="Tahoma"/>
                <a:cs typeface="Tahoma"/>
              </a:rPr>
              <a:t>face</a:t>
            </a:r>
            <a:r>
              <a:rPr sz="1650" spc="-70" dirty="0">
                <a:solidFill>
                  <a:srgbClr val="FFFFFF"/>
                </a:solidFill>
                <a:latin typeface="Tahoma"/>
                <a:cs typeface="Tahoma"/>
              </a:rPr>
              <a:t> </a:t>
            </a:r>
            <a:r>
              <a:rPr sz="1650" spc="135" dirty="0">
                <a:solidFill>
                  <a:srgbClr val="FFFFFF"/>
                </a:solidFill>
                <a:latin typeface="Tahoma"/>
                <a:cs typeface="Tahoma"/>
              </a:rPr>
              <a:t>the</a:t>
            </a:r>
            <a:r>
              <a:rPr sz="1650" spc="-75" dirty="0">
                <a:solidFill>
                  <a:srgbClr val="FFFFFF"/>
                </a:solidFill>
                <a:latin typeface="Tahoma"/>
                <a:cs typeface="Tahoma"/>
              </a:rPr>
              <a:t> </a:t>
            </a:r>
            <a:r>
              <a:rPr sz="1650" spc="145" dirty="0">
                <a:solidFill>
                  <a:srgbClr val="FFFFFF"/>
                </a:solidFill>
                <a:latin typeface="Tahoma"/>
                <a:cs typeface="Tahoma"/>
              </a:rPr>
              <a:t>growing</a:t>
            </a:r>
            <a:r>
              <a:rPr sz="1650" spc="-75" dirty="0">
                <a:solidFill>
                  <a:srgbClr val="FFFFFF"/>
                </a:solidFill>
                <a:latin typeface="Tahoma"/>
                <a:cs typeface="Tahoma"/>
              </a:rPr>
              <a:t> </a:t>
            </a:r>
            <a:r>
              <a:rPr sz="1650" spc="125" dirty="0">
                <a:solidFill>
                  <a:srgbClr val="FFFFFF"/>
                </a:solidFill>
                <a:latin typeface="Tahoma"/>
                <a:cs typeface="Tahoma"/>
              </a:rPr>
              <a:t>challenge</a:t>
            </a:r>
            <a:r>
              <a:rPr sz="1650" spc="-70" dirty="0">
                <a:solidFill>
                  <a:srgbClr val="FFFFFF"/>
                </a:solidFill>
                <a:latin typeface="Tahoma"/>
                <a:cs typeface="Tahoma"/>
              </a:rPr>
              <a:t> </a:t>
            </a:r>
            <a:r>
              <a:rPr sz="1650" spc="140" dirty="0">
                <a:solidFill>
                  <a:srgbClr val="FFFFFF"/>
                </a:solidFill>
                <a:latin typeface="Tahoma"/>
                <a:cs typeface="Tahoma"/>
              </a:rPr>
              <a:t>of</a:t>
            </a:r>
            <a:r>
              <a:rPr sz="1650" spc="-85" dirty="0">
                <a:solidFill>
                  <a:srgbClr val="FFFFFF"/>
                </a:solidFill>
                <a:latin typeface="Tahoma"/>
                <a:cs typeface="Tahoma"/>
              </a:rPr>
              <a:t> </a:t>
            </a:r>
            <a:r>
              <a:rPr sz="1650" spc="135" dirty="0">
                <a:solidFill>
                  <a:srgbClr val="FFFFFF"/>
                </a:solidFill>
                <a:latin typeface="Tahoma"/>
                <a:cs typeface="Tahoma"/>
              </a:rPr>
              <a:t>improving</a:t>
            </a:r>
            <a:r>
              <a:rPr sz="1650" spc="-75" dirty="0">
                <a:solidFill>
                  <a:srgbClr val="FFFFFF"/>
                </a:solidFill>
                <a:latin typeface="Tahoma"/>
                <a:cs typeface="Tahoma"/>
              </a:rPr>
              <a:t> </a:t>
            </a:r>
            <a:r>
              <a:rPr sz="1650" spc="105" dirty="0">
                <a:solidFill>
                  <a:srgbClr val="FFFFFF"/>
                </a:solidFill>
                <a:latin typeface="Tahoma"/>
                <a:cs typeface="Tahoma"/>
              </a:rPr>
              <a:t>their </a:t>
            </a:r>
            <a:r>
              <a:rPr sz="1650" spc="-500" dirty="0">
                <a:solidFill>
                  <a:srgbClr val="FFFFFF"/>
                </a:solidFill>
                <a:latin typeface="Tahoma"/>
                <a:cs typeface="Tahoma"/>
              </a:rPr>
              <a:t> </a:t>
            </a:r>
            <a:r>
              <a:rPr sz="1650" spc="130" dirty="0">
                <a:solidFill>
                  <a:srgbClr val="FFFFFF"/>
                </a:solidFill>
                <a:latin typeface="Tahoma"/>
                <a:cs typeface="Tahoma"/>
              </a:rPr>
              <a:t>public </a:t>
            </a:r>
            <a:r>
              <a:rPr sz="1650" spc="114" dirty="0">
                <a:solidFill>
                  <a:srgbClr val="FFFFFF"/>
                </a:solidFill>
                <a:latin typeface="Tahoma"/>
                <a:cs typeface="Tahoma"/>
              </a:rPr>
              <a:t>transportation </a:t>
            </a:r>
            <a:r>
              <a:rPr sz="1650" spc="110" dirty="0">
                <a:solidFill>
                  <a:srgbClr val="FFFFFF"/>
                </a:solidFill>
                <a:latin typeface="Tahoma"/>
                <a:cs typeface="Tahoma"/>
              </a:rPr>
              <a:t>systems, </a:t>
            </a:r>
            <a:r>
              <a:rPr sz="1650" spc="114" dirty="0">
                <a:solidFill>
                  <a:srgbClr val="FFFFFF"/>
                </a:solidFill>
                <a:latin typeface="Tahoma"/>
                <a:cs typeface="Tahoma"/>
              </a:rPr>
              <a:t>data </a:t>
            </a:r>
            <a:r>
              <a:rPr sz="1650" spc="110" dirty="0">
                <a:solidFill>
                  <a:srgbClr val="FFFFFF"/>
                </a:solidFill>
                <a:latin typeface="Tahoma"/>
                <a:cs typeface="Tahoma"/>
              </a:rPr>
              <a:t>analytics </a:t>
            </a:r>
            <a:r>
              <a:rPr sz="1650" spc="140" dirty="0">
                <a:solidFill>
                  <a:srgbClr val="FFFFFF"/>
                </a:solidFill>
                <a:latin typeface="Tahoma"/>
                <a:cs typeface="Tahoma"/>
              </a:rPr>
              <a:t>emerges </a:t>
            </a:r>
            <a:r>
              <a:rPr sz="1650" spc="90" dirty="0">
                <a:solidFill>
                  <a:srgbClr val="FFFFFF"/>
                </a:solidFill>
                <a:latin typeface="Tahoma"/>
                <a:cs typeface="Tahoma"/>
              </a:rPr>
              <a:t>as </a:t>
            </a:r>
            <a:r>
              <a:rPr sz="1650" spc="100" dirty="0">
                <a:solidFill>
                  <a:srgbClr val="FFFFFF"/>
                </a:solidFill>
                <a:latin typeface="Tahoma"/>
                <a:cs typeface="Tahoma"/>
              </a:rPr>
              <a:t>a </a:t>
            </a:r>
            <a:r>
              <a:rPr sz="1650" spc="105" dirty="0">
                <a:solidFill>
                  <a:srgbClr val="FFFFFF"/>
                </a:solidFill>
                <a:latin typeface="Tahoma"/>
                <a:cs typeface="Tahoma"/>
              </a:rPr>
              <a:t> </a:t>
            </a:r>
            <a:r>
              <a:rPr sz="1650" spc="130" dirty="0">
                <a:solidFill>
                  <a:srgbClr val="FFFFFF"/>
                </a:solidFill>
                <a:latin typeface="Tahoma"/>
                <a:cs typeface="Tahoma"/>
              </a:rPr>
              <a:t>promising </a:t>
            </a:r>
            <a:r>
              <a:rPr sz="1650" spc="105" dirty="0">
                <a:solidFill>
                  <a:srgbClr val="FFFFFF"/>
                </a:solidFill>
                <a:latin typeface="Tahoma"/>
                <a:cs typeface="Tahoma"/>
              </a:rPr>
              <a:t>solution. </a:t>
            </a:r>
            <a:r>
              <a:rPr sz="1650" spc="135" dirty="0">
                <a:solidFill>
                  <a:srgbClr val="FFFFFF"/>
                </a:solidFill>
                <a:latin typeface="Tahoma"/>
                <a:cs typeface="Tahoma"/>
              </a:rPr>
              <a:t>By </a:t>
            </a:r>
            <a:r>
              <a:rPr sz="1650" spc="114" dirty="0">
                <a:solidFill>
                  <a:srgbClr val="FFFFFF"/>
                </a:solidFill>
                <a:latin typeface="Tahoma"/>
                <a:cs typeface="Tahoma"/>
              </a:rPr>
              <a:t>harnessing </a:t>
            </a:r>
            <a:r>
              <a:rPr sz="1650" spc="135" dirty="0">
                <a:solidFill>
                  <a:srgbClr val="FFFFFF"/>
                </a:solidFill>
                <a:latin typeface="Tahoma"/>
                <a:cs typeface="Tahoma"/>
              </a:rPr>
              <a:t>the </a:t>
            </a:r>
            <a:r>
              <a:rPr sz="1650" spc="150" dirty="0">
                <a:solidFill>
                  <a:srgbClr val="FFFFFF"/>
                </a:solidFill>
                <a:latin typeface="Tahoma"/>
                <a:cs typeface="Tahoma"/>
              </a:rPr>
              <a:t>power </a:t>
            </a:r>
            <a:r>
              <a:rPr sz="1650" spc="140" dirty="0">
                <a:solidFill>
                  <a:srgbClr val="FFFFFF"/>
                </a:solidFill>
                <a:latin typeface="Tahoma"/>
                <a:cs typeface="Tahoma"/>
              </a:rPr>
              <a:t>of </a:t>
            </a:r>
            <a:r>
              <a:rPr sz="1650" spc="80" dirty="0">
                <a:solidFill>
                  <a:srgbClr val="FFFFFF"/>
                </a:solidFill>
                <a:latin typeface="Tahoma"/>
                <a:cs typeface="Tahoma"/>
              </a:rPr>
              <a:t>data, </a:t>
            </a:r>
            <a:r>
              <a:rPr sz="1650" spc="130" dirty="0">
                <a:solidFill>
                  <a:srgbClr val="FFFFFF"/>
                </a:solidFill>
                <a:latin typeface="Tahoma"/>
                <a:cs typeface="Tahoma"/>
              </a:rPr>
              <a:t>public </a:t>
            </a:r>
            <a:r>
              <a:rPr sz="1650" spc="135" dirty="0">
                <a:solidFill>
                  <a:srgbClr val="FFFFFF"/>
                </a:solidFill>
                <a:latin typeface="Tahoma"/>
                <a:cs typeface="Tahoma"/>
              </a:rPr>
              <a:t> </a:t>
            </a:r>
            <a:r>
              <a:rPr sz="1650" spc="120" dirty="0">
                <a:solidFill>
                  <a:srgbClr val="FFFFFF"/>
                </a:solidFill>
                <a:latin typeface="Tahoma"/>
                <a:cs typeface="Tahoma"/>
              </a:rPr>
              <a:t>transport </a:t>
            </a:r>
            <a:r>
              <a:rPr sz="1650" spc="110" dirty="0">
                <a:solidFill>
                  <a:srgbClr val="FFFFFF"/>
                </a:solidFill>
                <a:latin typeface="Tahoma"/>
                <a:cs typeface="Tahoma"/>
              </a:rPr>
              <a:t>authorities </a:t>
            </a:r>
            <a:r>
              <a:rPr sz="1650" spc="140" dirty="0">
                <a:solidFill>
                  <a:srgbClr val="FFFFFF"/>
                </a:solidFill>
                <a:latin typeface="Tahoma"/>
                <a:cs typeface="Tahoma"/>
              </a:rPr>
              <a:t>can </a:t>
            </a:r>
            <a:r>
              <a:rPr sz="1650" spc="195" dirty="0">
                <a:solidFill>
                  <a:srgbClr val="FFFFFF"/>
                </a:solidFill>
                <a:latin typeface="Tahoma"/>
                <a:cs typeface="Tahoma"/>
              </a:rPr>
              <a:t>now </a:t>
            </a:r>
            <a:r>
              <a:rPr sz="1650" spc="114" dirty="0">
                <a:solidFill>
                  <a:srgbClr val="FFFFFF"/>
                </a:solidFill>
                <a:latin typeface="Tahoma"/>
                <a:cs typeface="Tahoma"/>
              </a:rPr>
              <a:t>analyze </a:t>
            </a:r>
            <a:r>
              <a:rPr sz="1650" spc="110" dirty="0">
                <a:solidFill>
                  <a:srgbClr val="FFFFFF"/>
                </a:solidFill>
                <a:latin typeface="Tahoma"/>
                <a:cs typeface="Tahoma"/>
              </a:rPr>
              <a:t>various </a:t>
            </a:r>
            <a:r>
              <a:rPr sz="1650" spc="120" dirty="0">
                <a:solidFill>
                  <a:srgbClr val="FFFFFF"/>
                </a:solidFill>
                <a:latin typeface="Tahoma"/>
                <a:cs typeface="Tahoma"/>
              </a:rPr>
              <a:t>factors that affect </a:t>
            </a:r>
            <a:r>
              <a:rPr sz="1650" spc="125" dirty="0">
                <a:solidFill>
                  <a:srgbClr val="FFFFFF"/>
                </a:solidFill>
                <a:latin typeface="Tahoma"/>
                <a:cs typeface="Tahoma"/>
              </a:rPr>
              <a:t> efficiency </a:t>
            </a:r>
            <a:r>
              <a:rPr sz="1650" spc="140" dirty="0">
                <a:solidFill>
                  <a:srgbClr val="FFFFFF"/>
                </a:solidFill>
                <a:latin typeface="Tahoma"/>
                <a:cs typeface="Tahoma"/>
              </a:rPr>
              <a:t>and </a:t>
            </a:r>
            <a:r>
              <a:rPr sz="1650" spc="150" dirty="0">
                <a:solidFill>
                  <a:srgbClr val="FFFFFF"/>
                </a:solidFill>
                <a:latin typeface="Tahoma"/>
                <a:cs typeface="Tahoma"/>
              </a:rPr>
              <a:t>make </a:t>
            </a:r>
            <a:r>
              <a:rPr sz="1650" spc="140" dirty="0">
                <a:solidFill>
                  <a:srgbClr val="FFFFFF"/>
                </a:solidFill>
                <a:latin typeface="Tahoma"/>
                <a:cs typeface="Tahoma"/>
              </a:rPr>
              <a:t>informed </a:t>
            </a:r>
            <a:r>
              <a:rPr sz="1650" spc="125" dirty="0">
                <a:solidFill>
                  <a:srgbClr val="FFFFFF"/>
                </a:solidFill>
                <a:latin typeface="Tahoma"/>
                <a:cs typeface="Tahoma"/>
              </a:rPr>
              <a:t>decisions </a:t>
            </a:r>
            <a:r>
              <a:rPr sz="1650" spc="150" dirty="0">
                <a:solidFill>
                  <a:srgbClr val="FFFFFF"/>
                </a:solidFill>
                <a:latin typeface="Tahoma"/>
                <a:cs typeface="Tahoma"/>
              </a:rPr>
              <a:t>to </a:t>
            </a:r>
            <a:r>
              <a:rPr sz="1650" spc="140" dirty="0">
                <a:solidFill>
                  <a:srgbClr val="FFFFFF"/>
                </a:solidFill>
                <a:latin typeface="Tahoma"/>
                <a:cs typeface="Tahoma"/>
              </a:rPr>
              <a:t>enhance </a:t>
            </a:r>
            <a:r>
              <a:rPr sz="1650" spc="135" dirty="0">
                <a:solidFill>
                  <a:srgbClr val="FFFFFF"/>
                </a:solidFill>
                <a:latin typeface="Tahoma"/>
                <a:cs typeface="Tahoma"/>
              </a:rPr>
              <a:t>the </a:t>
            </a:r>
            <a:r>
              <a:rPr sz="1650" spc="105" dirty="0">
                <a:solidFill>
                  <a:srgbClr val="FFFFFF"/>
                </a:solidFill>
                <a:latin typeface="Tahoma"/>
                <a:cs typeface="Tahoma"/>
              </a:rPr>
              <a:t>overall </a:t>
            </a:r>
            <a:r>
              <a:rPr sz="1650" spc="110" dirty="0">
                <a:solidFill>
                  <a:srgbClr val="FFFFFF"/>
                </a:solidFill>
                <a:latin typeface="Tahoma"/>
                <a:cs typeface="Tahoma"/>
              </a:rPr>
              <a:t> </a:t>
            </a:r>
            <a:r>
              <a:rPr sz="1650" spc="120" dirty="0">
                <a:solidFill>
                  <a:srgbClr val="FFFFFF"/>
                </a:solidFill>
                <a:latin typeface="Tahoma"/>
                <a:cs typeface="Tahoma"/>
              </a:rPr>
              <a:t>performance.</a:t>
            </a:r>
            <a:r>
              <a:rPr sz="1650" spc="-80" dirty="0">
                <a:solidFill>
                  <a:srgbClr val="FFFFFF"/>
                </a:solidFill>
                <a:latin typeface="Tahoma"/>
                <a:cs typeface="Tahoma"/>
              </a:rPr>
              <a:t> </a:t>
            </a:r>
            <a:r>
              <a:rPr sz="1650" spc="90" dirty="0">
                <a:solidFill>
                  <a:srgbClr val="FFFFFF"/>
                </a:solidFill>
                <a:latin typeface="Tahoma"/>
                <a:cs typeface="Tahoma"/>
              </a:rPr>
              <a:t>This</a:t>
            </a:r>
            <a:r>
              <a:rPr sz="1650" spc="-55" dirty="0">
                <a:solidFill>
                  <a:srgbClr val="FFFFFF"/>
                </a:solidFill>
                <a:latin typeface="Tahoma"/>
                <a:cs typeface="Tahoma"/>
              </a:rPr>
              <a:t> </a:t>
            </a:r>
            <a:r>
              <a:rPr sz="1650" spc="110" dirty="0">
                <a:solidFill>
                  <a:srgbClr val="FFFFFF"/>
                </a:solidFill>
                <a:latin typeface="Tahoma"/>
                <a:cs typeface="Tahoma"/>
              </a:rPr>
              <a:t>article</a:t>
            </a:r>
            <a:r>
              <a:rPr sz="1650" spc="-70" dirty="0">
                <a:solidFill>
                  <a:srgbClr val="FFFFFF"/>
                </a:solidFill>
                <a:latin typeface="Tahoma"/>
                <a:cs typeface="Tahoma"/>
              </a:rPr>
              <a:t> </a:t>
            </a:r>
            <a:r>
              <a:rPr sz="1650" spc="114" dirty="0">
                <a:solidFill>
                  <a:srgbClr val="FFFFFF"/>
                </a:solidFill>
                <a:latin typeface="Tahoma"/>
                <a:cs typeface="Tahoma"/>
              </a:rPr>
              <a:t>explores</a:t>
            </a:r>
            <a:r>
              <a:rPr sz="1650" spc="-55" dirty="0">
                <a:solidFill>
                  <a:srgbClr val="FFFFFF"/>
                </a:solidFill>
                <a:latin typeface="Tahoma"/>
                <a:cs typeface="Tahoma"/>
              </a:rPr>
              <a:t> </a:t>
            </a:r>
            <a:r>
              <a:rPr sz="1650" spc="135" dirty="0">
                <a:solidFill>
                  <a:srgbClr val="FFFFFF"/>
                </a:solidFill>
                <a:latin typeface="Tahoma"/>
                <a:cs typeface="Tahoma"/>
              </a:rPr>
              <a:t>the</a:t>
            </a:r>
            <a:r>
              <a:rPr sz="1650" spc="-70" dirty="0">
                <a:solidFill>
                  <a:srgbClr val="FFFFFF"/>
                </a:solidFill>
                <a:latin typeface="Tahoma"/>
                <a:cs typeface="Tahoma"/>
              </a:rPr>
              <a:t> </a:t>
            </a:r>
            <a:r>
              <a:rPr sz="1650" spc="110" dirty="0">
                <a:solidFill>
                  <a:srgbClr val="FFFFFF"/>
                </a:solidFill>
                <a:latin typeface="Tahoma"/>
                <a:cs typeface="Tahoma"/>
              </a:rPr>
              <a:t>critical</a:t>
            </a:r>
            <a:r>
              <a:rPr sz="1650" spc="-65" dirty="0">
                <a:solidFill>
                  <a:srgbClr val="FFFFFF"/>
                </a:solidFill>
                <a:latin typeface="Tahoma"/>
                <a:cs typeface="Tahoma"/>
              </a:rPr>
              <a:t> </a:t>
            </a:r>
            <a:r>
              <a:rPr sz="1650" spc="114" dirty="0">
                <a:solidFill>
                  <a:srgbClr val="FFFFFF"/>
                </a:solidFill>
                <a:latin typeface="Tahoma"/>
                <a:cs typeface="Tahoma"/>
              </a:rPr>
              <a:t>role</a:t>
            </a:r>
            <a:r>
              <a:rPr sz="1650" spc="-70" dirty="0">
                <a:solidFill>
                  <a:srgbClr val="FFFFFF"/>
                </a:solidFill>
                <a:latin typeface="Tahoma"/>
                <a:cs typeface="Tahoma"/>
              </a:rPr>
              <a:t> </a:t>
            </a:r>
            <a:r>
              <a:rPr sz="1650" spc="140" dirty="0">
                <a:solidFill>
                  <a:srgbClr val="FFFFFF"/>
                </a:solidFill>
                <a:latin typeface="Tahoma"/>
                <a:cs typeface="Tahoma"/>
              </a:rPr>
              <a:t>of</a:t>
            </a:r>
            <a:r>
              <a:rPr sz="1650" spc="-80" dirty="0">
                <a:solidFill>
                  <a:srgbClr val="FFFFFF"/>
                </a:solidFill>
                <a:latin typeface="Tahoma"/>
                <a:cs typeface="Tahoma"/>
              </a:rPr>
              <a:t> </a:t>
            </a:r>
            <a:r>
              <a:rPr sz="1650" spc="114" dirty="0">
                <a:solidFill>
                  <a:srgbClr val="FFFFFF"/>
                </a:solidFill>
                <a:latin typeface="Tahoma"/>
                <a:cs typeface="Tahoma"/>
              </a:rPr>
              <a:t>data</a:t>
            </a:r>
            <a:r>
              <a:rPr sz="1650" spc="-75" dirty="0">
                <a:solidFill>
                  <a:srgbClr val="FFFFFF"/>
                </a:solidFill>
                <a:latin typeface="Tahoma"/>
                <a:cs typeface="Tahoma"/>
              </a:rPr>
              <a:t> </a:t>
            </a:r>
            <a:r>
              <a:rPr sz="1650" spc="110" dirty="0">
                <a:solidFill>
                  <a:srgbClr val="FFFFFF"/>
                </a:solidFill>
                <a:latin typeface="Tahoma"/>
                <a:cs typeface="Tahoma"/>
              </a:rPr>
              <a:t>analytics </a:t>
            </a:r>
            <a:r>
              <a:rPr sz="1650" spc="-500" dirty="0">
                <a:solidFill>
                  <a:srgbClr val="FFFFFF"/>
                </a:solidFill>
                <a:latin typeface="Tahoma"/>
                <a:cs typeface="Tahoma"/>
              </a:rPr>
              <a:t> </a:t>
            </a:r>
            <a:r>
              <a:rPr sz="1650" spc="105" dirty="0">
                <a:solidFill>
                  <a:srgbClr val="FFFFFF"/>
                </a:solidFill>
                <a:latin typeface="Tahoma"/>
                <a:cs typeface="Tahoma"/>
              </a:rPr>
              <a:t>in </a:t>
            </a:r>
            <a:r>
              <a:rPr sz="1650" spc="135" dirty="0">
                <a:solidFill>
                  <a:srgbClr val="FFFFFF"/>
                </a:solidFill>
                <a:latin typeface="Tahoma"/>
                <a:cs typeface="Tahoma"/>
              </a:rPr>
              <a:t>improving </a:t>
            </a:r>
            <a:r>
              <a:rPr sz="1650" spc="130" dirty="0">
                <a:solidFill>
                  <a:srgbClr val="FFFFFF"/>
                </a:solidFill>
                <a:latin typeface="Tahoma"/>
                <a:cs typeface="Tahoma"/>
              </a:rPr>
              <a:t>public </a:t>
            </a:r>
            <a:r>
              <a:rPr sz="1650" spc="120" dirty="0">
                <a:solidFill>
                  <a:srgbClr val="FFFFFF"/>
                </a:solidFill>
                <a:latin typeface="Tahoma"/>
                <a:cs typeface="Tahoma"/>
              </a:rPr>
              <a:t>transport </a:t>
            </a:r>
            <a:r>
              <a:rPr sz="1650" spc="125" dirty="0">
                <a:solidFill>
                  <a:srgbClr val="FFFFFF"/>
                </a:solidFill>
                <a:latin typeface="Tahoma"/>
                <a:cs typeface="Tahoma"/>
              </a:rPr>
              <a:t>efficiency </a:t>
            </a:r>
            <a:r>
              <a:rPr sz="1650" spc="140" dirty="0">
                <a:solidFill>
                  <a:srgbClr val="FFFFFF"/>
                </a:solidFill>
                <a:latin typeface="Tahoma"/>
                <a:cs typeface="Tahoma"/>
              </a:rPr>
              <a:t>and </a:t>
            </a:r>
            <a:r>
              <a:rPr sz="1650" spc="95" dirty="0">
                <a:solidFill>
                  <a:srgbClr val="FFFFFF"/>
                </a:solidFill>
                <a:latin typeface="Tahoma"/>
                <a:cs typeface="Tahoma"/>
              </a:rPr>
              <a:t>its </a:t>
            </a:r>
            <a:r>
              <a:rPr sz="1650" spc="120" dirty="0">
                <a:solidFill>
                  <a:srgbClr val="FFFFFF"/>
                </a:solidFill>
                <a:latin typeface="Tahoma"/>
                <a:cs typeface="Tahoma"/>
              </a:rPr>
              <a:t>potential </a:t>
            </a:r>
            <a:r>
              <a:rPr sz="1650" spc="150" dirty="0">
                <a:solidFill>
                  <a:srgbClr val="FFFFFF"/>
                </a:solidFill>
                <a:latin typeface="Tahoma"/>
                <a:cs typeface="Tahoma"/>
              </a:rPr>
              <a:t>to </a:t>
            </a:r>
            <a:r>
              <a:rPr sz="1650" spc="155" dirty="0">
                <a:solidFill>
                  <a:srgbClr val="FFFFFF"/>
                </a:solidFill>
                <a:latin typeface="Tahoma"/>
                <a:cs typeface="Tahoma"/>
              </a:rPr>
              <a:t> </a:t>
            </a:r>
            <a:r>
              <a:rPr sz="1650" spc="125" dirty="0">
                <a:solidFill>
                  <a:srgbClr val="FFFFFF"/>
                </a:solidFill>
                <a:latin typeface="Tahoma"/>
                <a:cs typeface="Tahoma"/>
              </a:rPr>
              <a:t>transform</a:t>
            </a:r>
            <a:r>
              <a:rPr sz="1650" spc="-110" dirty="0">
                <a:solidFill>
                  <a:srgbClr val="FFFFFF"/>
                </a:solidFill>
                <a:latin typeface="Tahoma"/>
                <a:cs typeface="Tahoma"/>
              </a:rPr>
              <a:t> </a:t>
            </a:r>
            <a:r>
              <a:rPr sz="1650" spc="135" dirty="0">
                <a:solidFill>
                  <a:srgbClr val="FFFFFF"/>
                </a:solidFill>
                <a:latin typeface="Tahoma"/>
                <a:cs typeface="Tahoma"/>
              </a:rPr>
              <a:t>the</a:t>
            </a:r>
            <a:r>
              <a:rPr sz="1650" spc="-75" dirty="0">
                <a:solidFill>
                  <a:srgbClr val="FFFFFF"/>
                </a:solidFill>
                <a:latin typeface="Tahoma"/>
                <a:cs typeface="Tahoma"/>
              </a:rPr>
              <a:t> </a:t>
            </a:r>
            <a:r>
              <a:rPr sz="1650" spc="145" dirty="0">
                <a:solidFill>
                  <a:srgbClr val="FFFFFF"/>
                </a:solidFill>
                <a:latin typeface="Tahoma"/>
                <a:cs typeface="Tahoma"/>
              </a:rPr>
              <a:t>way</a:t>
            </a:r>
            <a:r>
              <a:rPr sz="1650" spc="-60" dirty="0">
                <a:solidFill>
                  <a:srgbClr val="FFFFFF"/>
                </a:solidFill>
                <a:latin typeface="Tahoma"/>
                <a:cs typeface="Tahoma"/>
              </a:rPr>
              <a:t> </a:t>
            </a:r>
            <a:r>
              <a:rPr sz="1650" spc="190" dirty="0">
                <a:solidFill>
                  <a:srgbClr val="FFFFFF"/>
                </a:solidFill>
                <a:latin typeface="Tahoma"/>
                <a:cs typeface="Tahoma"/>
              </a:rPr>
              <a:t>we</a:t>
            </a:r>
            <a:r>
              <a:rPr sz="1650" spc="-75" dirty="0">
                <a:solidFill>
                  <a:srgbClr val="FFFFFF"/>
                </a:solidFill>
                <a:latin typeface="Tahoma"/>
                <a:cs typeface="Tahoma"/>
              </a:rPr>
              <a:t> </a:t>
            </a:r>
            <a:r>
              <a:rPr sz="1650" spc="150" dirty="0">
                <a:solidFill>
                  <a:srgbClr val="FFFFFF"/>
                </a:solidFill>
                <a:latin typeface="Tahoma"/>
                <a:cs typeface="Tahoma"/>
              </a:rPr>
              <a:t>commute.</a:t>
            </a:r>
            <a:endParaRPr sz="1650">
              <a:latin typeface="Tahoma"/>
              <a:cs typeface="Tahoma"/>
            </a:endParaRPr>
          </a:p>
        </p:txBody>
      </p:sp>
      <p:sp>
        <p:nvSpPr>
          <p:cNvPr id="3" name="object 3"/>
          <p:cNvSpPr txBox="1">
            <a:spLocks noGrp="1"/>
          </p:cNvSpPr>
          <p:nvPr>
            <p:ph type="title"/>
          </p:nvPr>
        </p:nvSpPr>
        <p:spPr>
          <a:xfrm>
            <a:off x="620342" y="579411"/>
            <a:ext cx="3646858" cy="447558"/>
          </a:xfrm>
          <a:prstGeom prst="rect">
            <a:avLst/>
          </a:prstGeom>
        </p:spPr>
        <p:txBody>
          <a:bodyPr vert="horz" wrap="square" lIns="0" tIns="16510" rIns="0" bIns="0" rtlCol="0">
            <a:spAutoFit/>
          </a:bodyPr>
          <a:lstStyle/>
          <a:p>
            <a:pPr marL="12700">
              <a:lnSpc>
                <a:spcPct val="100000"/>
              </a:lnSpc>
              <a:spcBef>
                <a:spcPts val="130"/>
              </a:spcBef>
            </a:pPr>
            <a:r>
              <a:rPr sz="2800" spc="605">
                <a:solidFill>
                  <a:schemeClr val="tx1"/>
                </a:solidFill>
                <a:latin typeface="Algerian" pitchFamily="82" charset="0"/>
                <a:cs typeface="Cambria"/>
              </a:rPr>
              <a:t>I</a:t>
            </a:r>
            <a:r>
              <a:rPr sz="2800" spc="605">
                <a:solidFill>
                  <a:schemeClr val="tx1"/>
                </a:solidFill>
                <a:latin typeface="Algerian" pitchFamily="82" charset="0"/>
              </a:rPr>
              <a:t>ntroduction</a:t>
            </a:r>
            <a:endParaRPr sz="2800">
              <a:solidFill>
                <a:schemeClr val="tx1"/>
              </a:solidFill>
              <a:latin typeface="Algerian" pitchFamily="82" charset="0"/>
              <a:cs typeface="Cambria"/>
            </a:endParaRPr>
          </a:p>
        </p:txBody>
      </p:sp>
      <p:pic>
        <p:nvPicPr>
          <p:cNvPr id="4" name="object 4"/>
          <p:cNvPicPr/>
          <p:nvPr/>
        </p:nvPicPr>
        <p:blipFill>
          <a:blip r:embed="rId2" cstate="print"/>
          <a:stretch>
            <a:fillRect/>
          </a:stretch>
        </p:blipFill>
        <p:spPr>
          <a:xfrm>
            <a:off x="8536216" y="1744793"/>
            <a:ext cx="4241425" cy="419901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620342" y="120650"/>
            <a:ext cx="3646858" cy="878446"/>
          </a:xfrm>
          <a:prstGeom prst="rect">
            <a:avLst/>
          </a:prstGeom>
        </p:spPr>
        <p:txBody>
          <a:bodyPr vert="horz" wrap="square" lIns="0" tIns="16510" rIns="0" bIns="0" rtlCol="0">
            <a:spAutoFit/>
          </a:bodyPr>
          <a:lstStyle/>
          <a:p>
            <a:pPr marL="12700">
              <a:lnSpc>
                <a:spcPct val="100000"/>
              </a:lnSpc>
              <a:spcBef>
                <a:spcPts val="130"/>
              </a:spcBef>
            </a:pPr>
            <a:r>
              <a:rPr lang="en-US" sz="2800" dirty="0">
                <a:solidFill>
                  <a:schemeClr val="tx1"/>
                </a:solidFill>
                <a:latin typeface="Algerian" pitchFamily="82" charset="0"/>
                <a:cs typeface="Cambria"/>
              </a:rPr>
              <a:t>Problem</a:t>
            </a:r>
            <a:r>
              <a:rPr lang="en-US" sz="2800" dirty="0">
                <a:latin typeface="Algerian" pitchFamily="82" charset="0"/>
                <a:cs typeface="Cambria"/>
              </a:rPr>
              <a:t> </a:t>
            </a:r>
            <a:r>
              <a:rPr lang="en-US" sz="2800" dirty="0">
                <a:solidFill>
                  <a:schemeClr val="tx1"/>
                </a:solidFill>
                <a:latin typeface="Algerian" pitchFamily="82" charset="0"/>
                <a:cs typeface="Cambria"/>
              </a:rPr>
              <a:t>definition:</a:t>
            </a:r>
            <a:br>
              <a:rPr lang="en-US" sz="2800" dirty="0">
                <a:solidFill>
                  <a:schemeClr val="tx1"/>
                </a:solidFill>
                <a:latin typeface="Algerian" pitchFamily="82" charset="0"/>
                <a:cs typeface="Cambria"/>
              </a:rPr>
            </a:br>
            <a:endParaRPr sz="2800">
              <a:solidFill>
                <a:schemeClr val="tx1"/>
              </a:solidFill>
              <a:latin typeface="Algerian" pitchFamily="82" charset="0"/>
              <a:cs typeface="Cambria"/>
            </a:endParaRPr>
          </a:p>
        </p:txBody>
      </p:sp>
      <p:sp>
        <p:nvSpPr>
          <p:cNvPr id="5" name="TextBox 4"/>
          <p:cNvSpPr txBox="1"/>
          <p:nvPr/>
        </p:nvSpPr>
        <p:spPr>
          <a:xfrm>
            <a:off x="1066800" y="1492250"/>
            <a:ext cx="4114800" cy="4247317"/>
          </a:xfrm>
          <a:prstGeom prst="rect">
            <a:avLst/>
          </a:prstGeom>
          <a:noFill/>
        </p:spPr>
        <p:txBody>
          <a:bodyPr wrap="square" rtlCol="0">
            <a:spAutoFit/>
          </a:bodyPr>
          <a:lstStyle/>
          <a:p>
            <a:r>
              <a:rPr lang="en-US" dirty="0">
                <a:solidFill>
                  <a:schemeClr val="bg1"/>
                </a:solidFill>
              </a:rPr>
              <a:t>Problem Definition: "Improving  Public Transportation efficiency and Reliability"</a:t>
            </a:r>
          </a:p>
          <a:p>
            <a:br>
              <a:rPr lang="en-US" dirty="0">
                <a:solidFill>
                  <a:schemeClr val="bg1"/>
                </a:solidFill>
              </a:rPr>
            </a:br>
            <a:endParaRPr lang="en-US" dirty="0">
              <a:solidFill>
                <a:schemeClr val="bg1"/>
              </a:solidFill>
            </a:endParaRPr>
          </a:p>
          <a:p>
            <a:r>
              <a:rPr lang="en-US" dirty="0">
                <a:solidFill>
                  <a:schemeClr val="bg1"/>
                </a:solidFill>
              </a:rPr>
              <a:t>Public transportation is a vital component of urban infrastructure, yet it faces persistent challenges that hinder its effectiveness. The problem of public transportation encompasses the need to enhance accessibility and reliability for passengers while addressing key issues such as congestion, environmental impact, and equitable service provision.</a:t>
            </a:r>
          </a:p>
          <a:p>
            <a:br>
              <a:rPr lang="en-US" dirty="0"/>
            </a:br>
            <a:endParaRPr lang="en-US" dirty="0"/>
          </a:p>
        </p:txBody>
      </p:sp>
      <p:pic>
        <p:nvPicPr>
          <p:cNvPr id="2" name="Picture 1">
            <a:extLst>
              <a:ext uri="{FF2B5EF4-FFF2-40B4-BE49-F238E27FC236}">
                <a16:creationId xmlns:a16="http://schemas.microsoft.com/office/drawing/2014/main" id="{8D65CFCF-8755-5370-B192-86E42D8AA0DB}"/>
              </a:ext>
            </a:extLst>
          </p:cNvPr>
          <p:cNvPicPr>
            <a:picLocks noChangeAspect="1"/>
          </p:cNvPicPr>
          <p:nvPr/>
        </p:nvPicPr>
        <p:blipFill>
          <a:blip r:embed="rId2"/>
          <a:stretch>
            <a:fillRect/>
          </a:stretch>
        </p:blipFill>
        <p:spPr>
          <a:xfrm>
            <a:off x="8534402" y="1797050"/>
            <a:ext cx="4190998" cy="41148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620342" y="120650"/>
            <a:ext cx="5551858" cy="755335"/>
          </a:xfrm>
          <a:prstGeom prst="rect">
            <a:avLst/>
          </a:prstGeom>
        </p:spPr>
        <p:txBody>
          <a:bodyPr vert="horz" wrap="square" lIns="0" tIns="16510" rIns="0" bIns="0" rtlCol="0">
            <a:spAutoFit/>
          </a:bodyPr>
          <a:lstStyle/>
          <a:p>
            <a:pPr marL="12700">
              <a:spcBef>
                <a:spcPts val="130"/>
              </a:spcBef>
            </a:pPr>
            <a:r>
              <a:rPr lang="en-US" sz="2000" dirty="0">
                <a:solidFill>
                  <a:schemeClr val="tx1"/>
                </a:solidFill>
                <a:latin typeface="Algerian" panose="04020705040A02060702" pitchFamily="82" charset="0"/>
              </a:rPr>
              <a:t>Key components of this problem include:</a:t>
            </a:r>
            <a:br>
              <a:rPr lang="en-US" sz="2000" dirty="0">
                <a:solidFill>
                  <a:schemeClr val="tx1"/>
                </a:solidFill>
                <a:latin typeface="Algerian" panose="04020705040A02060702" pitchFamily="82" charset="0"/>
              </a:rPr>
            </a:br>
            <a:endParaRPr sz="2800" dirty="0">
              <a:solidFill>
                <a:schemeClr val="tx1"/>
              </a:solidFill>
              <a:latin typeface="Algerian" panose="04020705040A02060702" pitchFamily="82" charset="0"/>
              <a:cs typeface="Cambria"/>
            </a:endParaRPr>
          </a:p>
        </p:txBody>
      </p:sp>
      <p:sp>
        <p:nvSpPr>
          <p:cNvPr id="4" name="TextBox 3"/>
          <p:cNvSpPr txBox="1"/>
          <p:nvPr/>
        </p:nvSpPr>
        <p:spPr>
          <a:xfrm>
            <a:off x="873162" y="0"/>
            <a:ext cx="5334000" cy="6463308"/>
          </a:xfrm>
          <a:prstGeom prst="rect">
            <a:avLst/>
          </a:prstGeom>
          <a:noFill/>
        </p:spPr>
        <p:txBody>
          <a:bodyPr wrap="square" rtlCol="0">
            <a:spAutoFit/>
          </a:bodyPr>
          <a:lstStyle/>
          <a:p>
            <a:endParaRPr lang="en-US" dirty="0">
              <a:solidFill>
                <a:schemeClr val="bg1"/>
              </a:solidFill>
            </a:endParaRPr>
          </a:p>
          <a:p>
            <a:br>
              <a:rPr lang="en-US" dirty="0">
                <a:solidFill>
                  <a:schemeClr val="bg1"/>
                </a:solidFill>
              </a:rPr>
            </a:br>
            <a:endParaRPr lang="en-US" dirty="0">
              <a:solidFill>
                <a:schemeClr val="bg1"/>
              </a:solidFill>
            </a:endParaRPr>
          </a:p>
          <a:p>
            <a:r>
              <a:rPr lang="en-US" dirty="0">
                <a:solidFill>
                  <a:schemeClr val="bg1"/>
                </a:solidFill>
              </a:rPr>
              <a:t>1. Accessibility: Ensuring that public transportation is available and convenient for all members of the community, including those with disabilities, the elderly, and those without access to private vehicles.</a:t>
            </a:r>
            <a:br>
              <a:rPr lang="en-US" dirty="0">
                <a:solidFill>
                  <a:schemeClr val="bg1"/>
                </a:solidFill>
              </a:rPr>
            </a:br>
            <a:endParaRPr lang="en-US" dirty="0">
              <a:solidFill>
                <a:schemeClr val="bg1"/>
              </a:solidFill>
            </a:endParaRPr>
          </a:p>
          <a:p>
            <a:r>
              <a:rPr lang="en-US" dirty="0">
                <a:solidFill>
                  <a:schemeClr val="bg1"/>
                </a:solidFill>
              </a:rPr>
              <a:t>2. Reliability: Minimizing delays, service interruptions, and unpredictability in public transportation schedules to provide passengers with consistent and dependable service.</a:t>
            </a:r>
          </a:p>
          <a:p>
            <a:endParaRPr lang="en-US" dirty="0">
              <a:solidFill>
                <a:schemeClr val="bg1"/>
              </a:solidFill>
            </a:endParaRPr>
          </a:p>
          <a:p>
            <a:r>
              <a:rPr lang="en-US" dirty="0">
                <a:solidFill>
                  <a:schemeClr val="bg1"/>
                </a:solidFill>
              </a:rPr>
              <a:t>3. Congestion: Managing and reducing traffic congestion on urban roadways by promoting the use of public transportation as a viable alternative to private vehicles.</a:t>
            </a:r>
          </a:p>
          <a:p>
            <a:endParaRPr lang="en-US" dirty="0">
              <a:solidFill>
                <a:schemeClr val="bg1"/>
              </a:solidFill>
            </a:endParaRPr>
          </a:p>
          <a:p>
            <a:r>
              <a:rPr lang="en-US" dirty="0">
                <a:solidFill>
                  <a:schemeClr val="bg1"/>
                </a:solidFill>
              </a:rPr>
              <a:t>4. Environmental Impact: Mitigating the environmental footprint of public transportation by promoting cleaner technologies and implementing sustainable practices.</a:t>
            </a:r>
          </a:p>
          <a:p>
            <a:br>
              <a:rPr lang="en-US" dirty="0"/>
            </a:br>
            <a:endParaRPr lang="en-US" dirty="0"/>
          </a:p>
        </p:txBody>
      </p:sp>
      <p:pic>
        <p:nvPicPr>
          <p:cNvPr id="2050" name="Picture 2" descr="12 Challenges of Data Analytics and How to Fix Them">
            <a:extLst>
              <a:ext uri="{FF2B5EF4-FFF2-40B4-BE49-F238E27FC236}">
                <a16:creationId xmlns:a16="http://schemas.microsoft.com/office/drawing/2014/main" id="{68A5163F-6459-F113-D59C-F087CBF585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10600" y="1797049"/>
            <a:ext cx="4038600" cy="403860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0342" y="2781650"/>
            <a:ext cx="7085330" cy="3103880"/>
          </a:xfrm>
          <a:prstGeom prst="rect">
            <a:avLst/>
          </a:prstGeom>
        </p:spPr>
        <p:txBody>
          <a:bodyPr vert="horz" wrap="square" lIns="0" tIns="12700" rIns="0" bIns="0" rtlCol="0">
            <a:spAutoFit/>
          </a:bodyPr>
          <a:lstStyle/>
          <a:p>
            <a:pPr marL="12700" marR="5080">
              <a:lnSpc>
                <a:spcPct val="122400"/>
              </a:lnSpc>
              <a:spcBef>
                <a:spcPts val="100"/>
              </a:spcBef>
            </a:pPr>
            <a:r>
              <a:rPr sz="1650" spc="140" dirty="0">
                <a:solidFill>
                  <a:srgbClr val="FFFFFF"/>
                </a:solidFill>
                <a:latin typeface="Tahoma"/>
                <a:cs typeface="Tahoma"/>
              </a:rPr>
              <a:t>Public </a:t>
            </a:r>
            <a:r>
              <a:rPr sz="1650" spc="120" dirty="0">
                <a:solidFill>
                  <a:srgbClr val="FFFFFF"/>
                </a:solidFill>
                <a:latin typeface="Tahoma"/>
                <a:cs typeface="Tahoma"/>
              </a:rPr>
              <a:t>transport </a:t>
            </a:r>
            <a:r>
              <a:rPr sz="1650" spc="125" dirty="0">
                <a:solidFill>
                  <a:srgbClr val="FFFFFF"/>
                </a:solidFill>
                <a:latin typeface="Tahoma"/>
                <a:cs typeface="Tahoma"/>
              </a:rPr>
              <a:t>efficiency </a:t>
            </a:r>
            <a:r>
              <a:rPr sz="1650" spc="105" dirty="0">
                <a:solidFill>
                  <a:srgbClr val="FFFFFF"/>
                </a:solidFill>
                <a:latin typeface="Tahoma"/>
                <a:cs typeface="Tahoma"/>
              </a:rPr>
              <a:t>refers </a:t>
            </a:r>
            <a:r>
              <a:rPr sz="1650" spc="150" dirty="0">
                <a:solidFill>
                  <a:srgbClr val="FFFFFF"/>
                </a:solidFill>
                <a:latin typeface="Tahoma"/>
                <a:cs typeface="Tahoma"/>
              </a:rPr>
              <a:t>to </a:t>
            </a:r>
            <a:r>
              <a:rPr sz="1650" spc="135" dirty="0">
                <a:solidFill>
                  <a:srgbClr val="FFFFFF"/>
                </a:solidFill>
                <a:latin typeface="Tahoma"/>
                <a:cs typeface="Tahoma"/>
              </a:rPr>
              <a:t>the </a:t>
            </a:r>
            <a:r>
              <a:rPr sz="1650" spc="100" dirty="0">
                <a:solidFill>
                  <a:srgbClr val="FFFFFF"/>
                </a:solidFill>
                <a:latin typeface="Tahoma"/>
                <a:cs typeface="Tahoma"/>
              </a:rPr>
              <a:t>ability </a:t>
            </a:r>
            <a:r>
              <a:rPr sz="1650" spc="140" dirty="0">
                <a:solidFill>
                  <a:srgbClr val="FFFFFF"/>
                </a:solidFill>
                <a:latin typeface="Tahoma"/>
                <a:cs typeface="Tahoma"/>
              </a:rPr>
              <a:t>of </a:t>
            </a:r>
            <a:r>
              <a:rPr sz="1650" spc="100" dirty="0">
                <a:solidFill>
                  <a:srgbClr val="FFFFFF"/>
                </a:solidFill>
                <a:latin typeface="Tahoma"/>
                <a:cs typeface="Tahoma"/>
              </a:rPr>
              <a:t>a </a:t>
            </a:r>
            <a:r>
              <a:rPr sz="1650" spc="130" dirty="0">
                <a:solidFill>
                  <a:srgbClr val="FFFFFF"/>
                </a:solidFill>
                <a:latin typeface="Tahoma"/>
                <a:cs typeface="Tahoma"/>
              </a:rPr>
              <a:t>public </a:t>
            </a:r>
            <a:r>
              <a:rPr sz="1650" spc="135" dirty="0">
                <a:solidFill>
                  <a:srgbClr val="FFFFFF"/>
                </a:solidFill>
                <a:latin typeface="Tahoma"/>
                <a:cs typeface="Tahoma"/>
              </a:rPr>
              <a:t> </a:t>
            </a:r>
            <a:r>
              <a:rPr sz="1650" spc="114" dirty="0">
                <a:solidFill>
                  <a:srgbClr val="FFFFFF"/>
                </a:solidFill>
                <a:latin typeface="Tahoma"/>
                <a:cs typeface="Tahoma"/>
              </a:rPr>
              <a:t>transportation </a:t>
            </a:r>
            <a:r>
              <a:rPr sz="1650" spc="145" dirty="0">
                <a:solidFill>
                  <a:srgbClr val="FFFFFF"/>
                </a:solidFill>
                <a:latin typeface="Tahoma"/>
                <a:cs typeface="Tahoma"/>
              </a:rPr>
              <a:t>system </a:t>
            </a:r>
            <a:r>
              <a:rPr sz="1650" spc="150" dirty="0">
                <a:solidFill>
                  <a:srgbClr val="FFFFFF"/>
                </a:solidFill>
                <a:latin typeface="Tahoma"/>
                <a:cs typeface="Tahoma"/>
              </a:rPr>
              <a:t>to </a:t>
            </a:r>
            <a:r>
              <a:rPr sz="1650" spc="130" dirty="0">
                <a:solidFill>
                  <a:srgbClr val="FFFFFF"/>
                </a:solidFill>
                <a:latin typeface="Tahoma"/>
                <a:cs typeface="Tahoma"/>
              </a:rPr>
              <a:t>provide </a:t>
            </a:r>
            <a:r>
              <a:rPr sz="1650" spc="85" dirty="0">
                <a:solidFill>
                  <a:srgbClr val="FFFFFF"/>
                </a:solidFill>
                <a:latin typeface="Tahoma"/>
                <a:cs typeface="Tahoma"/>
              </a:rPr>
              <a:t>reliable, </a:t>
            </a:r>
            <a:r>
              <a:rPr sz="1650" spc="105" dirty="0">
                <a:solidFill>
                  <a:srgbClr val="FFFFFF"/>
                </a:solidFill>
                <a:latin typeface="Tahoma"/>
                <a:cs typeface="Tahoma"/>
              </a:rPr>
              <a:t>timely, </a:t>
            </a:r>
            <a:r>
              <a:rPr sz="1650" spc="140" dirty="0">
                <a:solidFill>
                  <a:srgbClr val="FFFFFF"/>
                </a:solidFill>
                <a:latin typeface="Tahoma"/>
                <a:cs typeface="Tahoma"/>
              </a:rPr>
              <a:t>and convenient </a:t>
            </a:r>
            <a:r>
              <a:rPr sz="1650" spc="-505" dirty="0">
                <a:solidFill>
                  <a:srgbClr val="FFFFFF"/>
                </a:solidFill>
                <a:latin typeface="Tahoma"/>
                <a:cs typeface="Tahoma"/>
              </a:rPr>
              <a:t> </a:t>
            </a:r>
            <a:r>
              <a:rPr sz="1650" spc="120" dirty="0">
                <a:solidFill>
                  <a:srgbClr val="FFFFFF"/>
                </a:solidFill>
                <a:latin typeface="Tahoma"/>
                <a:cs typeface="Tahoma"/>
              </a:rPr>
              <a:t>services</a:t>
            </a:r>
            <a:r>
              <a:rPr sz="1650" spc="-50" dirty="0">
                <a:solidFill>
                  <a:srgbClr val="FFFFFF"/>
                </a:solidFill>
                <a:latin typeface="Tahoma"/>
                <a:cs typeface="Tahoma"/>
              </a:rPr>
              <a:t> </a:t>
            </a:r>
            <a:r>
              <a:rPr sz="1650" spc="150" dirty="0">
                <a:solidFill>
                  <a:srgbClr val="FFFFFF"/>
                </a:solidFill>
                <a:latin typeface="Tahoma"/>
                <a:cs typeface="Tahoma"/>
              </a:rPr>
              <a:t>to</a:t>
            </a:r>
            <a:r>
              <a:rPr sz="1650" spc="-65" dirty="0">
                <a:solidFill>
                  <a:srgbClr val="FFFFFF"/>
                </a:solidFill>
                <a:latin typeface="Tahoma"/>
                <a:cs typeface="Tahoma"/>
              </a:rPr>
              <a:t> </a:t>
            </a:r>
            <a:r>
              <a:rPr sz="1650" spc="155" dirty="0">
                <a:solidFill>
                  <a:srgbClr val="FFFFFF"/>
                </a:solidFill>
                <a:latin typeface="Tahoma"/>
                <a:cs typeface="Tahoma"/>
              </a:rPr>
              <a:t>commuters</a:t>
            </a:r>
            <a:r>
              <a:rPr sz="1650" spc="-45" dirty="0">
                <a:solidFill>
                  <a:srgbClr val="FFFFFF"/>
                </a:solidFill>
                <a:latin typeface="Tahoma"/>
                <a:cs typeface="Tahoma"/>
              </a:rPr>
              <a:t> </a:t>
            </a:r>
            <a:r>
              <a:rPr sz="1650" spc="130" dirty="0">
                <a:solidFill>
                  <a:srgbClr val="FFFFFF"/>
                </a:solidFill>
                <a:latin typeface="Tahoma"/>
                <a:cs typeface="Tahoma"/>
              </a:rPr>
              <a:t>while</a:t>
            </a:r>
            <a:r>
              <a:rPr sz="1650" spc="-65" dirty="0">
                <a:solidFill>
                  <a:srgbClr val="FFFFFF"/>
                </a:solidFill>
                <a:latin typeface="Tahoma"/>
                <a:cs typeface="Tahoma"/>
              </a:rPr>
              <a:t> </a:t>
            </a:r>
            <a:r>
              <a:rPr sz="1650" spc="130" dirty="0">
                <a:solidFill>
                  <a:srgbClr val="FFFFFF"/>
                </a:solidFill>
                <a:latin typeface="Tahoma"/>
                <a:cs typeface="Tahoma"/>
              </a:rPr>
              <a:t>maximizing</a:t>
            </a:r>
            <a:r>
              <a:rPr sz="1650" spc="-70" dirty="0">
                <a:solidFill>
                  <a:srgbClr val="FFFFFF"/>
                </a:solidFill>
                <a:latin typeface="Tahoma"/>
                <a:cs typeface="Tahoma"/>
              </a:rPr>
              <a:t> </a:t>
            </a:r>
            <a:r>
              <a:rPr sz="1650" spc="125" dirty="0">
                <a:solidFill>
                  <a:srgbClr val="FFFFFF"/>
                </a:solidFill>
                <a:latin typeface="Tahoma"/>
                <a:cs typeface="Tahoma"/>
              </a:rPr>
              <a:t>resources</a:t>
            </a:r>
            <a:r>
              <a:rPr sz="1650" spc="-45" dirty="0">
                <a:solidFill>
                  <a:srgbClr val="FFFFFF"/>
                </a:solidFill>
                <a:latin typeface="Tahoma"/>
                <a:cs typeface="Tahoma"/>
              </a:rPr>
              <a:t> </a:t>
            </a:r>
            <a:r>
              <a:rPr sz="1650" spc="140" dirty="0">
                <a:solidFill>
                  <a:srgbClr val="FFFFFF"/>
                </a:solidFill>
                <a:latin typeface="Tahoma"/>
                <a:cs typeface="Tahoma"/>
              </a:rPr>
              <a:t>and</a:t>
            </a:r>
            <a:r>
              <a:rPr sz="1650" spc="-100" dirty="0">
                <a:solidFill>
                  <a:srgbClr val="FFFFFF"/>
                </a:solidFill>
                <a:latin typeface="Tahoma"/>
                <a:cs typeface="Tahoma"/>
              </a:rPr>
              <a:t> </a:t>
            </a:r>
            <a:r>
              <a:rPr sz="1650" spc="135" dirty="0">
                <a:solidFill>
                  <a:srgbClr val="FFFFFF"/>
                </a:solidFill>
                <a:latin typeface="Tahoma"/>
                <a:cs typeface="Tahoma"/>
              </a:rPr>
              <a:t>minimizing </a:t>
            </a:r>
            <a:r>
              <a:rPr sz="1650" spc="-500" dirty="0">
                <a:solidFill>
                  <a:srgbClr val="FFFFFF"/>
                </a:solidFill>
                <a:latin typeface="Tahoma"/>
                <a:cs typeface="Tahoma"/>
              </a:rPr>
              <a:t> </a:t>
            </a:r>
            <a:r>
              <a:rPr sz="1650" spc="130" dirty="0">
                <a:solidFill>
                  <a:srgbClr val="FFFFFF"/>
                </a:solidFill>
                <a:latin typeface="Tahoma"/>
                <a:cs typeface="Tahoma"/>
              </a:rPr>
              <a:t>environmental </a:t>
            </a:r>
            <a:r>
              <a:rPr sz="1650" spc="114" dirty="0">
                <a:solidFill>
                  <a:srgbClr val="FFFFFF"/>
                </a:solidFill>
                <a:latin typeface="Tahoma"/>
                <a:cs typeface="Tahoma"/>
              </a:rPr>
              <a:t>impact. </a:t>
            </a:r>
            <a:r>
              <a:rPr sz="1650" spc="10" dirty="0">
                <a:solidFill>
                  <a:srgbClr val="FFFFFF"/>
                </a:solidFill>
                <a:latin typeface="Tahoma"/>
                <a:cs typeface="Tahoma"/>
              </a:rPr>
              <a:t>It </a:t>
            </a:r>
            <a:r>
              <a:rPr sz="1650" spc="120" dirty="0">
                <a:solidFill>
                  <a:srgbClr val="FFFFFF"/>
                </a:solidFill>
                <a:latin typeface="Tahoma"/>
                <a:cs typeface="Tahoma"/>
              </a:rPr>
              <a:t>involves </a:t>
            </a:r>
            <a:r>
              <a:rPr sz="1650" spc="114" dirty="0">
                <a:solidFill>
                  <a:srgbClr val="FFFFFF"/>
                </a:solidFill>
                <a:latin typeface="Tahoma"/>
                <a:cs typeface="Tahoma"/>
              </a:rPr>
              <a:t>analyzing </a:t>
            </a:r>
            <a:r>
              <a:rPr sz="1650" spc="120" dirty="0">
                <a:solidFill>
                  <a:srgbClr val="FFFFFF"/>
                </a:solidFill>
                <a:latin typeface="Tahoma"/>
                <a:cs typeface="Tahoma"/>
              </a:rPr>
              <a:t>factors </a:t>
            </a:r>
            <a:r>
              <a:rPr sz="1650" spc="145" dirty="0">
                <a:solidFill>
                  <a:srgbClr val="FFFFFF"/>
                </a:solidFill>
                <a:latin typeface="Tahoma"/>
                <a:cs typeface="Tahoma"/>
              </a:rPr>
              <a:t>such </a:t>
            </a:r>
            <a:r>
              <a:rPr sz="1650" spc="90" dirty="0">
                <a:solidFill>
                  <a:srgbClr val="FFFFFF"/>
                </a:solidFill>
                <a:latin typeface="Tahoma"/>
                <a:cs typeface="Tahoma"/>
              </a:rPr>
              <a:t>as </a:t>
            </a:r>
            <a:r>
              <a:rPr sz="1650" spc="95" dirty="0">
                <a:solidFill>
                  <a:srgbClr val="FFFFFF"/>
                </a:solidFill>
                <a:latin typeface="Tahoma"/>
                <a:cs typeface="Tahoma"/>
              </a:rPr>
              <a:t> </a:t>
            </a:r>
            <a:r>
              <a:rPr sz="1650" spc="110" dirty="0">
                <a:solidFill>
                  <a:srgbClr val="FFFFFF"/>
                </a:solidFill>
                <a:latin typeface="Tahoma"/>
                <a:cs typeface="Tahoma"/>
              </a:rPr>
              <a:t>punctuality, </a:t>
            </a:r>
            <a:r>
              <a:rPr sz="1650" spc="114" dirty="0">
                <a:solidFill>
                  <a:srgbClr val="FFFFFF"/>
                </a:solidFill>
                <a:latin typeface="Tahoma"/>
                <a:cs typeface="Tahoma"/>
              </a:rPr>
              <a:t>frequency, </a:t>
            </a:r>
            <a:r>
              <a:rPr sz="1650" spc="120" dirty="0">
                <a:solidFill>
                  <a:srgbClr val="FFFFFF"/>
                </a:solidFill>
                <a:latin typeface="Tahoma"/>
                <a:cs typeface="Tahoma"/>
              </a:rPr>
              <a:t>connectivity, </a:t>
            </a:r>
            <a:r>
              <a:rPr sz="1650" spc="125" dirty="0">
                <a:solidFill>
                  <a:srgbClr val="FFFFFF"/>
                </a:solidFill>
                <a:latin typeface="Tahoma"/>
                <a:cs typeface="Tahoma"/>
              </a:rPr>
              <a:t>capacity </a:t>
            </a:r>
            <a:r>
              <a:rPr sz="1650" spc="100" dirty="0">
                <a:solidFill>
                  <a:srgbClr val="FFFFFF"/>
                </a:solidFill>
                <a:latin typeface="Tahoma"/>
                <a:cs typeface="Tahoma"/>
              </a:rPr>
              <a:t>utilization, </a:t>
            </a:r>
            <a:r>
              <a:rPr sz="1650" spc="140" dirty="0">
                <a:solidFill>
                  <a:srgbClr val="FFFFFF"/>
                </a:solidFill>
                <a:latin typeface="Tahoma"/>
                <a:cs typeface="Tahoma"/>
              </a:rPr>
              <a:t>and </a:t>
            </a:r>
            <a:r>
              <a:rPr sz="1650" spc="145" dirty="0">
                <a:solidFill>
                  <a:srgbClr val="FFFFFF"/>
                </a:solidFill>
                <a:latin typeface="Tahoma"/>
                <a:cs typeface="Tahoma"/>
              </a:rPr>
              <a:t> customer </a:t>
            </a:r>
            <a:r>
              <a:rPr sz="1650" spc="110" dirty="0">
                <a:solidFill>
                  <a:srgbClr val="FFFFFF"/>
                </a:solidFill>
                <a:latin typeface="Tahoma"/>
                <a:cs typeface="Tahoma"/>
              </a:rPr>
              <a:t>satisfaction </a:t>
            </a:r>
            <a:r>
              <a:rPr sz="1650" spc="150" dirty="0">
                <a:solidFill>
                  <a:srgbClr val="FFFFFF"/>
                </a:solidFill>
                <a:latin typeface="Tahoma"/>
                <a:cs typeface="Tahoma"/>
              </a:rPr>
              <a:t>to </a:t>
            </a:r>
            <a:r>
              <a:rPr sz="1650" spc="114" dirty="0">
                <a:solidFill>
                  <a:srgbClr val="FFFFFF"/>
                </a:solidFill>
                <a:latin typeface="Tahoma"/>
                <a:cs typeface="Tahoma"/>
              </a:rPr>
              <a:t>identify </a:t>
            </a:r>
            <a:r>
              <a:rPr sz="1650" spc="95" dirty="0">
                <a:solidFill>
                  <a:srgbClr val="FFFFFF"/>
                </a:solidFill>
                <a:latin typeface="Tahoma"/>
                <a:cs typeface="Tahoma"/>
              </a:rPr>
              <a:t>areas </a:t>
            </a:r>
            <a:r>
              <a:rPr sz="1650" spc="105" dirty="0">
                <a:solidFill>
                  <a:srgbClr val="FFFFFF"/>
                </a:solidFill>
                <a:latin typeface="Tahoma"/>
                <a:cs typeface="Tahoma"/>
              </a:rPr>
              <a:t>for </a:t>
            </a:r>
            <a:r>
              <a:rPr sz="1650" spc="150" dirty="0">
                <a:solidFill>
                  <a:srgbClr val="FFFFFF"/>
                </a:solidFill>
                <a:latin typeface="Tahoma"/>
                <a:cs typeface="Tahoma"/>
              </a:rPr>
              <a:t>improvement </a:t>
            </a:r>
            <a:r>
              <a:rPr sz="1650" spc="140" dirty="0">
                <a:solidFill>
                  <a:srgbClr val="FFFFFF"/>
                </a:solidFill>
                <a:latin typeface="Tahoma"/>
                <a:cs typeface="Tahoma"/>
              </a:rPr>
              <a:t>and </a:t>
            </a:r>
            <a:r>
              <a:rPr sz="1650" spc="145" dirty="0">
                <a:solidFill>
                  <a:srgbClr val="FFFFFF"/>
                </a:solidFill>
                <a:latin typeface="Tahoma"/>
                <a:cs typeface="Tahoma"/>
              </a:rPr>
              <a:t> </a:t>
            </a:r>
            <a:r>
              <a:rPr sz="1650" spc="140" dirty="0">
                <a:solidFill>
                  <a:srgbClr val="FFFFFF"/>
                </a:solidFill>
                <a:latin typeface="Tahoma"/>
                <a:cs typeface="Tahoma"/>
              </a:rPr>
              <a:t>optimize </a:t>
            </a:r>
            <a:r>
              <a:rPr sz="1650" spc="135" dirty="0">
                <a:solidFill>
                  <a:srgbClr val="FFFFFF"/>
                </a:solidFill>
                <a:latin typeface="Tahoma"/>
                <a:cs typeface="Tahoma"/>
              </a:rPr>
              <a:t>the </a:t>
            </a:r>
            <a:r>
              <a:rPr sz="1650" spc="120" dirty="0">
                <a:solidFill>
                  <a:srgbClr val="FFFFFF"/>
                </a:solidFill>
                <a:latin typeface="Tahoma"/>
                <a:cs typeface="Tahoma"/>
              </a:rPr>
              <a:t>system's performance. Data </a:t>
            </a:r>
            <a:r>
              <a:rPr sz="1650" spc="110" dirty="0">
                <a:solidFill>
                  <a:srgbClr val="FFFFFF"/>
                </a:solidFill>
                <a:latin typeface="Tahoma"/>
                <a:cs typeface="Tahoma"/>
              </a:rPr>
              <a:t>analytics </a:t>
            </a:r>
            <a:r>
              <a:rPr sz="1650" spc="105" dirty="0">
                <a:solidFill>
                  <a:srgbClr val="FFFFFF"/>
                </a:solidFill>
                <a:latin typeface="Tahoma"/>
                <a:cs typeface="Tahoma"/>
              </a:rPr>
              <a:t>plays </a:t>
            </a:r>
            <a:r>
              <a:rPr sz="1650" spc="100" dirty="0">
                <a:solidFill>
                  <a:srgbClr val="FFFFFF"/>
                </a:solidFill>
                <a:latin typeface="Tahoma"/>
                <a:cs typeface="Tahoma"/>
              </a:rPr>
              <a:t>a </a:t>
            </a:r>
            <a:r>
              <a:rPr sz="1650" spc="120" dirty="0">
                <a:solidFill>
                  <a:srgbClr val="FFFFFF"/>
                </a:solidFill>
                <a:latin typeface="Tahoma"/>
                <a:cs typeface="Tahoma"/>
              </a:rPr>
              <a:t>crucial </a:t>
            </a:r>
            <a:r>
              <a:rPr sz="1650" spc="-505" dirty="0">
                <a:solidFill>
                  <a:srgbClr val="FFFFFF"/>
                </a:solidFill>
                <a:latin typeface="Tahoma"/>
                <a:cs typeface="Tahoma"/>
              </a:rPr>
              <a:t> </a:t>
            </a:r>
            <a:r>
              <a:rPr sz="1650" spc="114" dirty="0">
                <a:solidFill>
                  <a:srgbClr val="FFFFFF"/>
                </a:solidFill>
                <a:latin typeface="Tahoma"/>
                <a:cs typeface="Tahoma"/>
              </a:rPr>
              <a:t>role </a:t>
            </a:r>
            <a:r>
              <a:rPr sz="1650" spc="105" dirty="0">
                <a:solidFill>
                  <a:srgbClr val="FFFFFF"/>
                </a:solidFill>
                <a:latin typeface="Tahoma"/>
                <a:cs typeface="Tahoma"/>
              </a:rPr>
              <a:t>in </a:t>
            </a:r>
            <a:r>
              <a:rPr sz="1650" spc="130" dirty="0">
                <a:solidFill>
                  <a:srgbClr val="FFFFFF"/>
                </a:solidFill>
                <a:latin typeface="Tahoma"/>
                <a:cs typeface="Tahoma"/>
              </a:rPr>
              <a:t>measuring </a:t>
            </a:r>
            <a:r>
              <a:rPr sz="1650" spc="140" dirty="0">
                <a:solidFill>
                  <a:srgbClr val="FFFFFF"/>
                </a:solidFill>
                <a:latin typeface="Tahoma"/>
                <a:cs typeface="Tahoma"/>
              </a:rPr>
              <a:t>and </a:t>
            </a:r>
            <a:r>
              <a:rPr sz="1650" spc="125" dirty="0">
                <a:solidFill>
                  <a:srgbClr val="FFFFFF"/>
                </a:solidFill>
                <a:latin typeface="Tahoma"/>
                <a:cs typeface="Tahoma"/>
              </a:rPr>
              <a:t>understanding </a:t>
            </a:r>
            <a:r>
              <a:rPr sz="1650" spc="130" dirty="0">
                <a:solidFill>
                  <a:srgbClr val="FFFFFF"/>
                </a:solidFill>
                <a:latin typeface="Tahoma"/>
                <a:cs typeface="Tahoma"/>
              </a:rPr>
              <a:t>these </a:t>
            </a:r>
            <a:r>
              <a:rPr sz="1650" spc="100" dirty="0">
                <a:solidFill>
                  <a:srgbClr val="FFFFFF"/>
                </a:solidFill>
                <a:latin typeface="Tahoma"/>
                <a:cs typeface="Tahoma"/>
              </a:rPr>
              <a:t>factors, </a:t>
            </a:r>
            <a:r>
              <a:rPr sz="1650" spc="120" dirty="0">
                <a:solidFill>
                  <a:srgbClr val="FFFFFF"/>
                </a:solidFill>
                <a:latin typeface="Tahoma"/>
                <a:cs typeface="Tahoma"/>
              </a:rPr>
              <a:t>enabling </a:t>
            </a:r>
            <a:r>
              <a:rPr sz="1650" spc="125" dirty="0">
                <a:solidFill>
                  <a:srgbClr val="FFFFFF"/>
                </a:solidFill>
                <a:latin typeface="Tahoma"/>
                <a:cs typeface="Tahoma"/>
              </a:rPr>
              <a:t> </a:t>
            </a:r>
            <a:r>
              <a:rPr sz="1650" spc="110" dirty="0">
                <a:solidFill>
                  <a:srgbClr val="FFFFFF"/>
                </a:solidFill>
                <a:latin typeface="Tahoma"/>
                <a:cs typeface="Tahoma"/>
              </a:rPr>
              <a:t>authorities </a:t>
            </a:r>
            <a:r>
              <a:rPr sz="1650" spc="150" dirty="0">
                <a:solidFill>
                  <a:srgbClr val="FFFFFF"/>
                </a:solidFill>
                <a:latin typeface="Tahoma"/>
                <a:cs typeface="Tahoma"/>
              </a:rPr>
              <a:t>to make </a:t>
            </a:r>
            <a:r>
              <a:rPr sz="1650" spc="120" dirty="0">
                <a:solidFill>
                  <a:srgbClr val="FFFFFF"/>
                </a:solidFill>
                <a:latin typeface="Tahoma"/>
                <a:cs typeface="Tahoma"/>
              </a:rPr>
              <a:t>data-driven </a:t>
            </a:r>
            <a:r>
              <a:rPr sz="1650" spc="125" dirty="0">
                <a:solidFill>
                  <a:srgbClr val="FFFFFF"/>
                </a:solidFill>
                <a:latin typeface="Tahoma"/>
                <a:cs typeface="Tahoma"/>
              </a:rPr>
              <a:t>decisions </a:t>
            </a:r>
            <a:r>
              <a:rPr sz="1650" spc="105" dirty="0">
                <a:solidFill>
                  <a:srgbClr val="FFFFFF"/>
                </a:solidFill>
                <a:latin typeface="Tahoma"/>
                <a:cs typeface="Tahoma"/>
              </a:rPr>
              <a:t>for </a:t>
            </a:r>
            <a:r>
              <a:rPr sz="1650" spc="135" dirty="0">
                <a:solidFill>
                  <a:srgbClr val="FFFFFF"/>
                </a:solidFill>
                <a:latin typeface="Tahoma"/>
                <a:cs typeface="Tahoma"/>
              </a:rPr>
              <a:t>enhancing </a:t>
            </a:r>
            <a:r>
              <a:rPr sz="1650" spc="105" dirty="0">
                <a:solidFill>
                  <a:srgbClr val="FFFFFF"/>
                </a:solidFill>
                <a:latin typeface="Tahoma"/>
                <a:cs typeface="Tahoma"/>
              </a:rPr>
              <a:t>overall </a:t>
            </a:r>
            <a:r>
              <a:rPr sz="1650" spc="110" dirty="0">
                <a:solidFill>
                  <a:srgbClr val="FFFFFF"/>
                </a:solidFill>
                <a:latin typeface="Tahoma"/>
                <a:cs typeface="Tahoma"/>
              </a:rPr>
              <a:t> </a:t>
            </a:r>
            <a:r>
              <a:rPr sz="1650" spc="125" dirty="0">
                <a:solidFill>
                  <a:srgbClr val="FFFFFF"/>
                </a:solidFill>
                <a:latin typeface="Tahoma"/>
                <a:cs typeface="Tahoma"/>
              </a:rPr>
              <a:t>efficiency</a:t>
            </a:r>
            <a:r>
              <a:rPr sz="1650" spc="-60" dirty="0">
                <a:solidFill>
                  <a:srgbClr val="FFFFFF"/>
                </a:solidFill>
                <a:latin typeface="Tahoma"/>
                <a:cs typeface="Tahoma"/>
              </a:rPr>
              <a:t> </a:t>
            </a:r>
            <a:r>
              <a:rPr sz="1650" spc="140" dirty="0">
                <a:solidFill>
                  <a:srgbClr val="FFFFFF"/>
                </a:solidFill>
                <a:latin typeface="Tahoma"/>
                <a:cs typeface="Tahoma"/>
              </a:rPr>
              <a:t>and</a:t>
            </a:r>
            <a:r>
              <a:rPr sz="1650" spc="-110" dirty="0">
                <a:solidFill>
                  <a:srgbClr val="FFFFFF"/>
                </a:solidFill>
                <a:latin typeface="Tahoma"/>
                <a:cs typeface="Tahoma"/>
              </a:rPr>
              <a:t> </a:t>
            </a:r>
            <a:r>
              <a:rPr sz="1650" spc="125" dirty="0">
                <a:solidFill>
                  <a:srgbClr val="FFFFFF"/>
                </a:solidFill>
                <a:latin typeface="Tahoma"/>
                <a:cs typeface="Tahoma"/>
              </a:rPr>
              <a:t>creating</a:t>
            </a:r>
            <a:r>
              <a:rPr sz="1650" spc="-80" dirty="0">
                <a:solidFill>
                  <a:srgbClr val="FFFFFF"/>
                </a:solidFill>
                <a:latin typeface="Tahoma"/>
                <a:cs typeface="Tahoma"/>
              </a:rPr>
              <a:t> </a:t>
            </a:r>
            <a:r>
              <a:rPr sz="1650" spc="100" dirty="0">
                <a:solidFill>
                  <a:srgbClr val="FFFFFF"/>
                </a:solidFill>
                <a:latin typeface="Tahoma"/>
                <a:cs typeface="Tahoma"/>
              </a:rPr>
              <a:t>a</a:t>
            </a:r>
            <a:r>
              <a:rPr sz="1650" spc="-80" dirty="0">
                <a:solidFill>
                  <a:srgbClr val="FFFFFF"/>
                </a:solidFill>
                <a:latin typeface="Tahoma"/>
                <a:cs typeface="Tahoma"/>
              </a:rPr>
              <a:t> </a:t>
            </a:r>
            <a:r>
              <a:rPr sz="1650" spc="120" dirty="0">
                <a:solidFill>
                  <a:srgbClr val="FFFFFF"/>
                </a:solidFill>
                <a:latin typeface="Tahoma"/>
                <a:cs typeface="Tahoma"/>
              </a:rPr>
              <a:t>seamless</a:t>
            </a:r>
            <a:r>
              <a:rPr sz="1650" spc="-55" dirty="0">
                <a:solidFill>
                  <a:srgbClr val="FFFFFF"/>
                </a:solidFill>
                <a:latin typeface="Tahoma"/>
                <a:cs typeface="Tahoma"/>
              </a:rPr>
              <a:t> </a:t>
            </a:r>
            <a:r>
              <a:rPr sz="1650" spc="165" dirty="0">
                <a:solidFill>
                  <a:srgbClr val="FFFFFF"/>
                </a:solidFill>
                <a:latin typeface="Tahoma"/>
                <a:cs typeface="Tahoma"/>
              </a:rPr>
              <a:t>commuting</a:t>
            </a:r>
            <a:r>
              <a:rPr sz="1650" spc="-80" dirty="0">
                <a:solidFill>
                  <a:srgbClr val="FFFFFF"/>
                </a:solidFill>
                <a:latin typeface="Tahoma"/>
                <a:cs typeface="Tahoma"/>
              </a:rPr>
              <a:t> </a:t>
            </a:r>
            <a:r>
              <a:rPr sz="1650" spc="110" dirty="0">
                <a:solidFill>
                  <a:srgbClr val="FFFFFF"/>
                </a:solidFill>
                <a:latin typeface="Tahoma"/>
                <a:cs typeface="Tahoma"/>
              </a:rPr>
              <a:t>experience.</a:t>
            </a:r>
            <a:endParaRPr sz="1650">
              <a:latin typeface="Tahoma"/>
              <a:cs typeface="Tahoma"/>
            </a:endParaRPr>
          </a:p>
        </p:txBody>
      </p:sp>
      <p:sp>
        <p:nvSpPr>
          <p:cNvPr id="3" name="object 3"/>
          <p:cNvSpPr txBox="1">
            <a:spLocks noGrp="1"/>
          </p:cNvSpPr>
          <p:nvPr>
            <p:ph type="title"/>
          </p:nvPr>
        </p:nvSpPr>
        <p:spPr>
          <a:xfrm>
            <a:off x="381000" y="273050"/>
            <a:ext cx="8839200" cy="482695"/>
          </a:xfrm>
          <a:prstGeom prst="rect">
            <a:avLst/>
          </a:prstGeom>
        </p:spPr>
        <p:txBody>
          <a:bodyPr vert="horz" wrap="square" lIns="0" tIns="42544" rIns="0" bIns="0" rtlCol="0">
            <a:spAutoFit/>
          </a:bodyPr>
          <a:lstStyle/>
          <a:p>
            <a:pPr marL="12700" marR="5080">
              <a:lnSpc>
                <a:spcPts val="3810"/>
              </a:lnSpc>
              <a:spcBef>
                <a:spcPts val="334"/>
              </a:spcBef>
            </a:pPr>
            <a:r>
              <a:rPr sz="2400" spc="380" dirty="0">
                <a:solidFill>
                  <a:schemeClr val="tx1"/>
                </a:solidFill>
                <a:latin typeface="Algerian" pitchFamily="82" charset="0"/>
                <a:cs typeface="Times New Roman"/>
              </a:rPr>
              <a:t> </a:t>
            </a:r>
            <a:r>
              <a:rPr sz="2400" spc="385" dirty="0">
                <a:solidFill>
                  <a:schemeClr val="tx1"/>
                </a:solidFill>
                <a:latin typeface="Algerian" pitchFamily="82" charset="0"/>
                <a:cs typeface="Microsoft Sans Serif"/>
              </a:rPr>
              <a:t>D</a:t>
            </a:r>
            <a:r>
              <a:rPr sz="2400" spc="385" dirty="0">
                <a:solidFill>
                  <a:schemeClr val="tx1"/>
                </a:solidFill>
                <a:latin typeface="Algerian" pitchFamily="82" charset="0"/>
                <a:cs typeface="Verdana"/>
              </a:rPr>
              <a:t>e</a:t>
            </a:r>
            <a:r>
              <a:rPr lang="en-US" sz="2400" spc="385" dirty="0">
                <a:solidFill>
                  <a:schemeClr val="tx1"/>
                </a:solidFill>
                <a:latin typeface="Algerian" pitchFamily="82" charset="0"/>
                <a:cs typeface="Verdana"/>
              </a:rPr>
              <a:t>fi</a:t>
            </a:r>
            <a:r>
              <a:rPr sz="2400" spc="385" dirty="0">
                <a:solidFill>
                  <a:schemeClr val="tx1"/>
                </a:solidFill>
                <a:latin typeface="Algerian" pitchFamily="82" charset="0"/>
              </a:rPr>
              <a:t>n</a:t>
            </a:r>
            <a:r>
              <a:rPr sz="2400" spc="385" dirty="0">
                <a:solidFill>
                  <a:schemeClr val="tx1"/>
                </a:solidFill>
                <a:latin typeface="Algerian" pitchFamily="82" charset="0"/>
                <a:cs typeface="Verdana"/>
              </a:rPr>
              <a:t>i</a:t>
            </a:r>
            <a:r>
              <a:rPr sz="2400" spc="385" dirty="0">
                <a:solidFill>
                  <a:schemeClr val="tx1"/>
                </a:solidFill>
                <a:latin typeface="Algerian" pitchFamily="82" charset="0"/>
              </a:rPr>
              <a:t>t</a:t>
            </a:r>
            <a:r>
              <a:rPr sz="2400" spc="385" dirty="0">
                <a:solidFill>
                  <a:schemeClr val="tx1"/>
                </a:solidFill>
                <a:latin typeface="Algerian" pitchFamily="82" charset="0"/>
                <a:cs typeface="Verdana"/>
              </a:rPr>
              <a:t>i</a:t>
            </a:r>
            <a:r>
              <a:rPr sz="2400" spc="385" dirty="0">
                <a:solidFill>
                  <a:schemeClr val="tx1"/>
                </a:solidFill>
                <a:latin typeface="Algerian" pitchFamily="82" charset="0"/>
              </a:rPr>
              <a:t>on</a:t>
            </a:r>
            <a:r>
              <a:rPr sz="2400" spc="-90" dirty="0">
                <a:solidFill>
                  <a:schemeClr val="tx1"/>
                </a:solidFill>
                <a:latin typeface="Algerian" pitchFamily="82" charset="0"/>
              </a:rPr>
              <a:t> </a:t>
            </a:r>
            <a:r>
              <a:rPr sz="2400" spc="260" dirty="0">
                <a:solidFill>
                  <a:schemeClr val="tx1"/>
                </a:solidFill>
                <a:latin typeface="Algerian" pitchFamily="82" charset="0"/>
              </a:rPr>
              <a:t>o</a:t>
            </a:r>
            <a:r>
              <a:rPr sz="2400" spc="260" dirty="0">
                <a:solidFill>
                  <a:schemeClr val="tx1"/>
                </a:solidFill>
                <a:latin typeface="Algerian" pitchFamily="82" charset="0"/>
                <a:cs typeface="Verdana"/>
              </a:rPr>
              <a:t>f</a:t>
            </a:r>
            <a:r>
              <a:rPr sz="2400" spc="25" dirty="0">
                <a:solidFill>
                  <a:schemeClr val="tx1"/>
                </a:solidFill>
                <a:latin typeface="Algerian" pitchFamily="82" charset="0"/>
                <a:cs typeface="Verdana"/>
              </a:rPr>
              <a:t> </a:t>
            </a:r>
            <a:r>
              <a:rPr sz="2400" spc="490" dirty="0">
                <a:solidFill>
                  <a:schemeClr val="tx1"/>
                </a:solidFill>
                <a:latin typeface="Algerian" pitchFamily="82" charset="0"/>
                <a:cs typeface="Microsoft Sans Serif"/>
              </a:rPr>
              <a:t>P</a:t>
            </a:r>
            <a:r>
              <a:rPr sz="2400" spc="490" dirty="0">
                <a:solidFill>
                  <a:schemeClr val="tx1"/>
                </a:solidFill>
                <a:latin typeface="Algerian" pitchFamily="82" charset="0"/>
              </a:rPr>
              <a:t>u</a:t>
            </a:r>
            <a:r>
              <a:rPr sz="2400" spc="490" dirty="0">
                <a:solidFill>
                  <a:schemeClr val="tx1"/>
                </a:solidFill>
                <a:latin typeface="Algerian" pitchFamily="82" charset="0"/>
                <a:cs typeface="Verdana"/>
              </a:rPr>
              <a:t>blic</a:t>
            </a:r>
            <a:r>
              <a:rPr sz="2400" spc="40" dirty="0">
                <a:solidFill>
                  <a:schemeClr val="tx1"/>
                </a:solidFill>
                <a:latin typeface="Algerian" pitchFamily="82" charset="0"/>
                <a:cs typeface="Verdana"/>
              </a:rPr>
              <a:t> </a:t>
            </a:r>
            <a:r>
              <a:rPr sz="2400" spc="245" dirty="0">
                <a:solidFill>
                  <a:schemeClr val="tx1"/>
                </a:solidFill>
                <a:latin typeface="Algerian" pitchFamily="82" charset="0"/>
                <a:cs typeface="Microsoft Sans Serif"/>
              </a:rPr>
              <a:t>T</a:t>
            </a:r>
            <a:r>
              <a:rPr sz="2400" spc="245" dirty="0">
                <a:solidFill>
                  <a:schemeClr val="tx1"/>
                </a:solidFill>
                <a:latin typeface="Algerian" pitchFamily="82" charset="0"/>
              </a:rPr>
              <a:t>r</a:t>
            </a:r>
            <a:r>
              <a:rPr sz="2400" spc="245" dirty="0">
                <a:solidFill>
                  <a:schemeClr val="tx1"/>
                </a:solidFill>
                <a:latin typeface="Algerian" pitchFamily="82" charset="0"/>
                <a:cs typeface="Verdana"/>
              </a:rPr>
              <a:t>a</a:t>
            </a:r>
            <a:r>
              <a:rPr sz="2400" spc="245" dirty="0">
                <a:solidFill>
                  <a:schemeClr val="tx1"/>
                </a:solidFill>
                <a:latin typeface="Algerian" pitchFamily="82" charset="0"/>
              </a:rPr>
              <a:t>nsport </a:t>
            </a:r>
            <a:r>
              <a:rPr sz="2400" spc="-1010" dirty="0">
                <a:solidFill>
                  <a:schemeClr val="tx1"/>
                </a:solidFill>
                <a:latin typeface="Algerian" pitchFamily="82" charset="0"/>
              </a:rPr>
              <a:t> </a:t>
            </a:r>
            <a:r>
              <a:rPr sz="2400" spc="430" dirty="0">
                <a:solidFill>
                  <a:schemeClr val="tx1"/>
                </a:solidFill>
                <a:latin typeface="Algerian" pitchFamily="82" charset="0"/>
                <a:cs typeface="Microsoft Sans Serif"/>
              </a:rPr>
              <a:t>E</a:t>
            </a:r>
            <a:r>
              <a:rPr sz="2400" spc="430" dirty="0">
                <a:solidFill>
                  <a:schemeClr val="tx1"/>
                </a:solidFill>
                <a:latin typeface="Algerian" pitchFamily="82" charset="0"/>
                <a:cs typeface="Verdana"/>
              </a:rPr>
              <a:t>f</a:t>
            </a:r>
            <a:r>
              <a:rPr lang="en-US" sz="2400" spc="430" dirty="0">
                <a:solidFill>
                  <a:schemeClr val="tx1"/>
                </a:solidFill>
                <a:latin typeface="Algerian" pitchFamily="82" charset="0"/>
                <a:cs typeface="Verdana"/>
              </a:rPr>
              <a:t>fi</a:t>
            </a:r>
            <a:r>
              <a:rPr sz="2400" spc="430" dirty="0">
                <a:solidFill>
                  <a:schemeClr val="tx1"/>
                </a:solidFill>
                <a:latin typeface="Algerian" pitchFamily="82" charset="0"/>
                <a:cs typeface="Verdana"/>
              </a:rPr>
              <a:t>cie</a:t>
            </a:r>
            <a:r>
              <a:rPr sz="2400" spc="430" dirty="0">
                <a:solidFill>
                  <a:schemeClr val="tx1"/>
                </a:solidFill>
                <a:latin typeface="Algerian" pitchFamily="82" charset="0"/>
              </a:rPr>
              <a:t>n</a:t>
            </a:r>
            <a:r>
              <a:rPr sz="2400" spc="430" dirty="0">
                <a:solidFill>
                  <a:schemeClr val="tx1"/>
                </a:solidFill>
                <a:latin typeface="Algerian" pitchFamily="82" charset="0"/>
                <a:cs typeface="Verdana"/>
              </a:rPr>
              <a:t>c</a:t>
            </a:r>
            <a:r>
              <a:rPr sz="2400" spc="430" dirty="0">
                <a:solidFill>
                  <a:schemeClr val="tx1"/>
                </a:solidFill>
                <a:latin typeface="Algerian" pitchFamily="82" charset="0"/>
              </a:rPr>
              <a:t>y</a:t>
            </a:r>
            <a:endParaRPr sz="2400" dirty="0">
              <a:solidFill>
                <a:schemeClr val="tx1"/>
              </a:solidFill>
              <a:latin typeface="Algerian" pitchFamily="82" charset="0"/>
              <a:cs typeface="Verdana"/>
            </a:endParaRPr>
          </a:p>
        </p:txBody>
      </p:sp>
      <p:pic>
        <p:nvPicPr>
          <p:cNvPr id="4" name="object 4"/>
          <p:cNvPicPr/>
          <p:nvPr/>
        </p:nvPicPr>
        <p:blipFill>
          <a:blip r:embed="rId2" cstate="print"/>
          <a:stretch>
            <a:fillRect/>
          </a:stretch>
        </p:blipFill>
        <p:spPr>
          <a:xfrm>
            <a:off x="8536216" y="1744793"/>
            <a:ext cx="4241425" cy="419901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620342" y="496258"/>
            <a:ext cx="6152515" cy="482695"/>
          </a:xfrm>
          <a:prstGeom prst="rect">
            <a:avLst/>
          </a:prstGeom>
        </p:spPr>
        <p:txBody>
          <a:bodyPr vert="horz" wrap="square" lIns="0" tIns="42544" rIns="0" bIns="0" rtlCol="0">
            <a:spAutoFit/>
          </a:bodyPr>
          <a:lstStyle/>
          <a:p>
            <a:pPr marL="12700" marR="5080">
              <a:lnSpc>
                <a:spcPts val="3810"/>
              </a:lnSpc>
              <a:spcBef>
                <a:spcPts val="334"/>
              </a:spcBef>
            </a:pPr>
            <a:r>
              <a:rPr sz="2400" spc="370">
                <a:latin typeface="Algerian" pitchFamily="82" charset="0"/>
                <a:cs typeface="Times New Roman"/>
              </a:rPr>
              <a:t> </a:t>
            </a:r>
            <a:endParaRPr sz="2400">
              <a:latin typeface="Algerian" pitchFamily="82" charset="0"/>
              <a:cs typeface="Verdana"/>
            </a:endParaRPr>
          </a:p>
        </p:txBody>
      </p:sp>
      <p:pic>
        <p:nvPicPr>
          <p:cNvPr id="4" name="object 4"/>
          <p:cNvPicPr/>
          <p:nvPr/>
        </p:nvPicPr>
        <p:blipFill>
          <a:blip r:embed="rId2" cstate="print"/>
          <a:stretch>
            <a:fillRect/>
          </a:stretch>
        </p:blipFill>
        <p:spPr>
          <a:xfrm>
            <a:off x="8536216" y="1744793"/>
            <a:ext cx="4241425" cy="4199011"/>
          </a:xfrm>
          <a:prstGeom prst="rect">
            <a:avLst/>
          </a:prstGeom>
        </p:spPr>
      </p:pic>
      <p:sp>
        <p:nvSpPr>
          <p:cNvPr id="5" name="TextBox 4"/>
          <p:cNvSpPr txBox="1"/>
          <p:nvPr/>
        </p:nvSpPr>
        <p:spPr>
          <a:xfrm>
            <a:off x="381000" y="425450"/>
            <a:ext cx="2819400" cy="461665"/>
          </a:xfrm>
          <a:prstGeom prst="rect">
            <a:avLst/>
          </a:prstGeom>
          <a:noFill/>
        </p:spPr>
        <p:txBody>
          <a:bodyPr wrap="square" rtlCol="0">
            <a:spAutoFit/>
          </a:bodyPr>
          <a:lstStyle/>
          <a:p>
            <a:r>
              <a:rPr lang="en-US" sz="2400" dirty="0">
                <a:latin typeface="Algerian" pitchFamily="82" charset="0"/>
              </a:rPr>
              <a:t>DESIGN THINKING</a:t>
            </a:r>
            <a:r>
              <a:rPr lang="en-US" dirty="0">
                <a:latin typeface="Algerian" pitchFamily="82" charset="0"/>
              </a:rPr>
              <a:t>:</a:t>
            </a:r>
          </a:p>
        </p:txBody>
      </p:sp>
      <p:sp>
        <p:nvSpPr>
          <p:cNvPr id="6" name="TextBox 5"/>
          <p:cNvSpPr txBox="1"/>
          <p:nvPr/>
        </p:nvSpPr>
        <p:spPr>
          <a:xfrm>
            <a:off x="381000" y="958850"/>
            <a:ext cx="4572000" cy="369332"/>
          </a:xfrm>
          <a:prstGeom prst="rect">
            <a:avLst/>
          </a:prstGeom>
          <a:noFill/>
        </p:spPr>
        <p:txBody>
          <a:bodyPr wrap="square" rtlCol="0">
            <a:spAutoFit/>
          </a:bodyPr>
          <a:lstStyle/>
          <a:p>
            <a:r>
              <a:rPr lang="en-US" dirty="0"/>
              <a:t>STEPS TO SOLVE THE PROBLEM:</a:t>
            </a:r>
          </a:p>
        </p:txBody>
      </p:sp>
      <p:sp>
        <p:nvSpPr>
          <p:cNvPr id="7" name="TextBox 6"/>
          <p:cNvSpPr txBox="1"/>
          <p:nvPr/>
        </p:nvSpPr>
        <p:spPr>
          <a:xfrm>
            <a:off x="838200" y="1339850"/>
            <a:ext cx="7543800" cy="6463308"/>
          </a:xfrm>
          <a:prstGeom prst="rect">
            <a:avLst/>
          </a:prstGeom>
          <a:noFill/>
        </p:spPr>
        <p:txBody>
          <a:bodyPr wrap="square" rtlCol="0">
            <a:spAutoFit/>
          </a:bodyPr>
          <a:lstStyle/>
          <a:p>
            <a:r>
              <a:rPr lang="en-US" dirty="0">
                <a:solidFill>
                  <a:schemeClr val="bg1"/>
                </a:solidFill>
              </a:rPr>
              <a:t>1.Problem Identification:</a:t>
            </a:r>
          </a:p>
          <a:p>
            <a:r>
              <a:rPr lang="en-US" dirty="0">
                <a:solidFill>
                  <a:schemeClr val="bg1"/>
                </a:solidFill>
              </a:rPr>
              <a:t>   - Identify specific issues within public transportation, such as delays, overcrowding, or route optimization, that data analytics can help address.</a:t>
            </a:r>
            <a:br>
              <a:rPr lang="en-US" dirty="0">
                <a:solidFill>
                  <a:schemeClr val="bg1"/>
                </a:solidFill>
              </a:rPr>
            </a:br>
            <a:endParaRPr lang="en-US" dirty="0">
              <a:solidFill>
                <a:schemeClr val="bg1"/>
              </a:solidFill>
            </a:endParaRPr>
          </a:p>
          <a:p>
            <a:r>
              <a:rPr lang="en-US" dirty="0">
                <a:solidFill>
                  <a:schemeClr val="bg1"/>
                </a:solidFill>
              </a:rPr>
              <a:t>2.Data Collection:</a:t>
            </a:r>
          </a:p>
          <a:p>
            <a:r>
              <a:rPr lang="en-US" dirty="0">
                <a:solidFill>
                  <a:schemeClr val="bg1"/>
                </a:solidFill>
              </a:rPr>
              <a:t>   - Gather relevant data from various sources, including GPS tracking, ticketing systems, maintenance records, and customer feedback.</a:t>
            </a:r>
          </a:p>
          <a:p>
            <a:endParaRPr lang="en-US" dirty="0">
              <a:solidFill>
                <a:schemeClr val="bg1"/>
              </a:solidFill>
            </a:endParaRPr>
          </a:p>
          <a:p>
            <a:r>
              <a:rPr lang="en-US" dirty="0">
                <a:solidFill>
                  <a:schemeClr val="bg1"/>
                </a:solidFill>
              </a:rPr>
              <a:t>3. Data Cleaning and Preparation:</a:t>
            </a:r>
          </a:p>
          <a:p>
            <a:r>
              <a:rPr lang="en-US" dirty="0">
                <a:solidFill>
                  <a:schemeClr val="bg1"/>
                </a:solidFill>
              </a:rPr>
              <a:t>   - Clean and preprocess the collected data to remove inconsistencies, missing values, and errors.</a:t>
            </a:r>
          </a:p>
          <a:p>
            <a:r>
              <a:rPr lang="en-US" dirty="0">
                <a:solidFill>
                  <a:schemeClr val="bg1"/>
                </a:solidFill>
              </a:rPr>
              <a:t>   - Format data for analysis and ensure it's in a suitable structure for modeling.</a:t>
            </a:r>
          </a:p>
          <a:p>
            <a:endParaRPr lang="en-US" dirty="0">
              <a:solidFill>
                <a:schemeClr val="bg1"/>
              </a:solidFill>
            </a:endParaRPr>
          </a:p>
          <a:p>
            <a:r>
              <a:rPr lang="en-US" dirty="0">
                <a:solidFill>
                  <a:schemeClr val="bg1"/>
                </a:solidFill>
              </a:rPr>
              <a:t>4. Exploratory Data Analysis (EDA):</a:t>
            </a:r>
          </a:p>
          <a:p>
            <a:r>
              <a:rPr lang="en-US" dirty="0">
                <a:solidFill>
                  <a:schemeClr val="bg1"/>
                </a:solidFill>
              </a:rPr>
              <a:t>   - Conduct EDA to gain insights into the data. Visualize data patterns, correlations, and anomalies.</a:t>
            </a:r>
          </a:p>
          <a:p>
            <a:r>
              <a:rPr lang="en-US" dirty="0">
                <a:solidFill>
                  <a:schemeClr val="bg1"/>
                </a:solidFill>
              </a:rPr>
              <a:t>   - Identify key variables and factors that may contribute to transportation issues.</a:t>
            </a:r>
          </a:p>
          <a:p>
            <a:br>
              <a:rPr lang="en-US" dirty="0"/>
            </a:br>
            <a:endParaRPr lang="en-US" dirty="0"/>
          </a:p>
          <a:p>
            <a:endParaRPr lang="en-US" dirty="0">
              <a:solidFill>
                <a:schemeClr val="bg1"/>
              </a:solidFill>
            </a:endParaRPr>
          </a:p>
          <a:p>
            <a:br>
              <a:rPr lang="en-US" dirty="0">
                <a:solidFill>
                  <a:schemeClr val="bg1"/>
                </a:solidFill>
              </a:rPr>
            </a:br>
            <a:endParaRPr lang="en-US"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620342" y="120650"/>
            <a:ext cx="3646858" cy="878446"/>
          </a:xfrm>
          <a:prstGeom prst="rect">
            <a:avLst/>
          </a:prstGeom>
        </p:spPr>
        <p:txBody>
          <a:bodyPr vert="horz" wrap="square" lIns="0" tIns="16510" rIns="0" bIns="0" rtlCol="0">
            <a:spAutoFit/>
          </a:bodyPr>
          <a:lstStyle/>
          <a:p>
            <a:pPr marL="12700">
              <a:lnSpc>
                <a:spcPct val="100000"/>
              </a:lnSpc>
              <a:spcBef>
                <a:spcPts val="130"/>
              </a:spcBef>
            </a:pPr>
            <a:br>
              <a:rPr lang="en-US" sz="2800" dirty="0">
                <a:latin typeface="Algerian" pitchFamily="82" charset="0"/>
                <a:cs typeface="Cambria"/>
              </a:rPr>
            </a:br>
            <a:endParaRPr sz="2800" dirty="0">
              <a:latin typeface="Algerian" pitchFamily="82" charset="0"/>
              <a:cs typeface="Cambria"/>
            </a:endParaRPr>
          </a:p>
        </p:txBody>
      </p:sp>
      <p:sp>
        <p:nvSpPr>
          <p:cNvPr id="5" name="TextBox 4">
            <a:extLst>
              <a:ext uri="{FF2B5EF4-FFF2-40B4-BE49-F238E27FC236}">
                <a16:creationId xmlns:a16="http://schemas.microsoft.com/office/drawing/2014/main" id="{80246B3A-FF5A-EADB-6CC9-5A9183747560}"/>
              </a:ext>
            </a:extLst>
          </p:cNvPr>
          <p:cNvSpPr txBox="1"/>
          <p:nvPr/>
        </p:nvSpPr>
        <p:spPr>
          <a:xfrm>
            <a:off x="620342" y="551431"/>
            <a:ext cx="6858000" cy="6186309"/>
          </a:xfrm>
          <a:prstGeom prst="rect">
            <a:avLst/>
          </a:prstGeom>
          <a:noFill/>
        </p:spPr>
        <p:txBody>
          <a:bodyPr wrap="square">
            <a:spAutoFit/>
          </a:bodyPr>
          <a:lstStyle/>
          <a:p>
            <a:r>
              <a:rPr lang="en-IN" dirty="0">
                <a:solidFill>
                  <a:schemeClr val="bg1"/>
                </a:solidFill>
              </a:rPr>
              <a:t>5. Model Selection: </a:t>
            </a:r>
          </a:p>
          <a:p>
            <a:r>
              <a:rPr lang="en-IN" dirty="0">
                <a:solidFill>
                  <a:schemeClr val="bg1"/>
                </a:solidFill>
              </a:rPr>
              <a:t>   - Choose appropriate data analytics and machine learning models based on the problem you're addressing.  </a:t>
            </a:r>
          </a:p>
          <a:p>
            <a:r>
              <a:rPr lang="en-IN" dirty="0">
                <a:solidFill>
                  <a:schemeClr val="bg1"/>
                </a:solidFill>
              </a:rPr>
              <a:t>   - Common models include regression for demand forecasting, clustering for route optimization, and time series analysis for scheduling.</a:t>
            </a:r>
          </a:p>
          <a:p>
            <a:endParaRPr lang="en-IN" dirty="0">
              <a:solidFill>
                <a:schemeClr val="bg1"/>
              </a:solidFill>
            </a:endParaRPr>
          </a:p>
          <a:p>
            <a:r>
              <a:rPr lang="en-IN" dirty="0">
                <a:solidFill>
                  <a:schemeClr val="bg1"/>
                </a:solidFill>
              </a:rPr>
              <a:t>6. Feature Engineering:  </a:t>
            </a:r>
          </a:p>
          <a:p>
            <a:r>
              <a:rPr lang="en-IN" dirty="0">
                <a:solidFill>
                  <a:schemeClr val="bg1"/>
                </a:solidFill>
              </a:rPr>
              <a:t>   -Create or transform features that are relevant to your modelling task. </a:t>
            </a:r>
          </a:p>
          <a:p>
            <a:endParaRPr lang="en-IN" dirty="0">
              <a:solidFill>
                <a:schemeClr val="bg1"/>
              </a:solidFill>
            </a:endParaRPr>
          </a:p>
          <a:p>
            <a:r>
              <a:rPr lang="en-IN" dirty="0">
                <a:solidFill>
                  <a:schemeClr val="bg1"/>
                </a:solidFill>
              </a:rPr>
              <a:t>7. Model Training:</a:t>
            </a:r>
          </a:p>
          <a:p>
            <a:r>
              <a:rPr lang="en-IN" dirty="0">
                <a:solidFill>
                  <a:schemeClr val="bg1"/>
                </a:solidFill>
              </a:rPr>
              <a:t>   - Train the selected models on historical data to learn patterns and relationships.  </a:t>
            </a:r>
          </a:p>
          <a:p>
            <a:r>
              <a:rPr lang="en-IN" dirty="0">
                <a:solidFill>
                  <a:schemeClr val="bg1"/>
                </a:solidFill>
              </a:rPr>
              <a:t>  - Use a portion of the data for training and reserve another portion for testing and validation.</a:t>
            </a:r>
          </a:p>
          <a:p>
            <a:endParaRPr lang="en-IN" dirty="0">
              <a:solidFill>
                <a:schemeClr val="bg1"/>
              </a:solidFill>
            </a:endParaRPr>
          </a:p>
          <a:p>
            <a:r>
              <a:rPr lang="en-IN" dirty="0">
                <a:solidFill>
                  <a:schemeClr val="bg1"/>
                </a:solidFill>
              </a:rPr>
              <a:t>8. Model Evaluation:</a:t>
            </a:r>
          </a:p>
          <a:p>
            <a:r>
              <a:rPr lang="en-IN" dirty="0">
                <a:solidFill>
                  <a:schemeClr val="bg1"/>
                </a:solidFill>
              </a:rPr>
              <a:t>   - Assess the performance of your models using appropriate metrics. For example, Mean Absolute Error (MAE) for regression or F1-score for classification tasks. </a:t>
            </a:r>
          </a:p>
          <a:p>
            <a:r>
              <a:rPr lang="en-IN" dirty="0">
                <a:solidFill>
                  <a:schemeClr val="bg1"/>
                </a:solidFill>
              </a:rPr>
              <a:t>   - Fine-tune models and hyperparameters to improve their accuracy</a:t>
            </a:r>
          </a:p>
          <a:p>
            <a:endParaRPr lang="en-IN" dirty="0">
              <a:solidFill>
                <a:schemeClr val="bg1"/>
              </a:solidFill>
            </a:endParaRPr>
          </a:p>
        </p:txBody>
      </p:sp>
      <p:pic>
        <p:nvPicPr>
          <p:cNvPr id="6" name="object 4">
            <a:extLst>
              <a:ext uri="{FF2B5EF4-FFF2-40B4-BE49-F238E27FC236}">
                <a16:creationId xmlns:a16="http://schemas.microsoft.com/office/drawing/2014/main" id="{92D7BE94-9CE3-55F9-7D00-DF60B4F4D2F2}"/>
              </a:ext>
            </a:extLst>
          </p:cNvPr>
          <p:cNvPicPr/>
          <p:nvPr/>
        </p:nvPicPr>
        <p:blipFill>
          <a:blip r:embed="rId2" cstate="print"/>
          <a:stretch>
            <a:fillRect/>
          </a:stretch>
        </p:blipFill>
        <p:spPr>
          <a:xfrm>
            <a:off x="8536216" y="1744793"/>
            <a:ext cx="4241425" cy="4199011"/>
          </a:xfrm>
          <a:prstGeom prst="rect">
            <a:avLst/>
          </a:prstGeom>
        </p:spPr>
      </p:pic>
    </p:spTree>
    <p:extLst>
      <p:ext uri="{BB962C8B-B14F-4D97-AF65-F5344CB8AC3E}">
        <p14:creationId xmlns:p14="http://schemas.microsoft.com/office/powerpoint/2010/main" val="37208101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620342" y="120650"/>
            <a:ext cx="3646858" cy="878446"/>
          </a:xfrm>
          <a:prstGeom prst="rect">
            <a:avLst/>
          </a:prstGeom>
        </p:spPr>
        <p:txBody>
          <a:bodyPr vert="horz" wrap="square" lIns="0" tIns="16510" rIns="0" bIns="0" rtlCol="0">
            <a:spAutoFit/>
          </a:bodyPr>
          <a:lstStyle/>
          <a:p>
            <a:pPr marL="12700">
              <a:lnSpc>
                <a:spcPct val="100000"/>
              </a:lnSpc>
              <a:spcBef>
                <a:spcPts val="130"/>
              </a:spcBef>
            </a:pPr>
            <a:br>
              <a:rPr lang="en-US" sz="2800" dirty="0">
                <a:latin typeface="Algerian" pitchFamily="82" charset="0"/>
                <a:cs typeface="Cambria"/>
              </a:rPr>
            </a:br>
            <a:endParaRPr sz="2800" dirty="0">
              <a:latin typeface="Algerian" pitchFamily="82" charset="0"/>
              <a:cs typeface="Cambria"/>
            </a:endParaRPr>
          </a:p>
        </p:txBody>
      </p:sp>
      <p:sp>
        <p:nvSpPr>
          <p:cNvPr id="4" name="TextBox 3">
            <a:extLst>
              <a:ext uri="{FF2B5EF4-FFF2-40B4-BE49-F238E27FC236}">
                <a16:creationId xmlns:a16="http://schemas.microsoft.com/office/drawing/2014/main" id="{6BEA8773-71D5-D79F-86A6-436244275CD8}"/>
              </a:ext>
            </a:extLst>
          </p:cNvPr>
          <p:cNvSpPr txBox="1"/>
          <p:nvPr/>
        </p:nvSpPr>
        <p:spPr>
          <a:xfrm>
            <a:off x="598827" y="484296"/>
            <a:ext cx="6858000" cy="5909310"/>
          </a:xfrm>
          <a:prstGeom prst="rect">
            <a:avLst/>
          </a:prstGeom>
          <a:noFill/>
        </p:spPr>
        <p:txBody>
          <a:bodyPr wrap="square">
            <a:spAutoFit/>
          </a:bodyPr>
          <a:lstStyle/>
          <a:p>
            <a:r>
              <a:rPr lang="en-IN" dirty="0">
                <a:solidFill>
                  <a:schemeClr val="bg1"/>
                </a:solidFill>
              </a:rPr>
              <a:t>9.Deployment: </a:t>
            </a:r>
          </a:p>
          <a:p>
            <a:r>
              <a:rPr lang="en-IN" dirty="0">
                <a:solidFill>
                  <a:schemeClr val="bg1"/>
                </a:solidFill>
              </a:rPr>
              <a:t>   -Implement the data analytics solutions into the public transportation system. </a:t>
            </a:r>
          </a:p>
          <a:p>
            <a:endParaRPr lang="en-IN" dirty="0">
              <a:solidFill>
                <a:schemeClr val="bg1"/>
              </a:solidFill>
            </a:endParaRPr>
          </a:p>
          <a:p>
            <a:r>
              <a:rPr lang="en-IN" dirty="0">
                <a:solidFill>
                  <a:schemeClr val="bg1"/>
                </a:solidFill>
              </a:rPr>
              <a:t>10. Monitoring and Maintenance:</a:t>
            </a:r>
          </a:p>
          <a:p>
            <a:r>
              <a:rPr lang="en-IN" dirty="0">
                <a:solidFill>
                  <a:schemeClr val="bg1"/>
                </a:solidFill>
              </a:rPr>
              <a:t>  - Continuously monitor the performance of your data analytics solutions in a real-world environment.   </a:t>
            </a:r>
          </a:p>
          <a:p>
            <a:r>
              <a:rPr lang="en-IN" dirty="0">
                <a:solidFill>
                  <a:schemeClr val="bg1"/>
                </a:solidFill>
              </a:rPr>
              <a:t>   - Implement alerts and triggers to identify and address issues as they arise.</a:t>
            </a:r>
          </a:p>
          <a:p>
            <a:endParaRPr lang="en-IN" dirty="0">
              <a:solidFill>
                <a:schemeClr val="bg1"/>
              </a:solidFill>
            </a:endParaRPr>
          </a:p>
          <a:p>
            <a:r>
              <a:rPr lang="en-IN" dirty="0">
                <a:solidFill>
                  <a:schemeClr val="bg1"/>
                </a:solidFill>
              </a:rPr>
              <a:t>11.Feedback Loop:</a:t>
            </a:r>
          </a:p>
          <a:p>
            <a:r>
              <a:rPr lang="en-IN" dirty="0">
                <a:solidFill>
                  <a:schemeClr val="bg1"/>
                </a:solidFill>
              </a:rPr>
              <a:t>    - Gather user feedback and data on the effectiveness of your solutions.  </a:t>
            </a:r>
          </a:p>
          <a:p>
            <a:r>
              <a:rPr lang="en-IN" dirty="0">
                <a:solidFill>
                  <a:schemeClr val="bg1"/>
                </a:solidFill>
              </a:rPr>
              <a:t>    - Use this feedback to make necessary adjustments, updates, and improvements to your data analytics models and processes.</a:t>
            </a:r>
          </a:p>
          <a:p>
            <a:endParaRPr lang="en-IN" dirty="0">
              <a:solidFill>
                <a:schemeClr val="bg1"/>
              </a:solidFill>
            </a:endParaRPr>
          </a:p>
          <a:p>
            <a:r>
              <a:rPr lang="en-IN" dirty="0">
                <a:solidFill>
                  <a:schemeClr val="bg1"/>
                </a:solidFill>
              </a:rPr>
              <a:t>12. Scale and Iterate:</a:t>
            </a:r>
          </a:p>
          <a:p>
            <a:r>
              <a:rPr lang="en-IN" dirty="0">
                <a:solidFill>
                  <a:schemeClr val="bg1"/>
                </a:solidFill>
              </a:rPr>
              <a:t>    - If successful, consider scaling the solutions to cover a larger portion of the transportation network.   </a:t>
            </a:r>
          </a:p>
          <a:p>
            <a:r>
              <a:rPr lang="en-IN" dirty="0">
                <a:solidFill>
                  <a:schemeClr val="bg1"/>
                </a:solidFill>
              </a:rPr>
              <a:t>    - Continue to iterate and refine your models as new data becomes available or as transportation needs evolve.</a:t>
            </a:r>
          </a:p>
        </p:txBody>
      </p:sp>
      <p:pic>
        <p:nvPicPr>
          <p:cNvPr id="1026" name="Picture 2" descr="Public Transportation Stock Photos, Images and Backgrounds for Free Download">
            <a:extLst>
              <a:ext uri="{FF2B5EF4-FFF2-40B4-BE49-F238E27FC236}">
                <a16:creationId xmlns:a16="http://schemas.microsoft.com/office/drawing/2014/main" id="{D2C3C939-07C8-3C05-0645-7F43EE2B2D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05800" y="1492249"/>
            <a:ext cx="4724400" cy="46933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79016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object 4"/>
          <p:cNvPicPr/>
          <p:nvPr/>
        </p:nvPicPr>
        <p:blipFill>
          <a:blip r:embed="rId2" cstate="print"/>
          <a:stretch>
            <a:fillRect/>
          </a:stretch>
        </p:blipFill>
        <p:spPr>
          <a:xfrm>
            <a:off x="8536216" y="1744793"/>
            <a:ext cx="4241425" cy="4199011"/>
          </a:xfrm>
          <a:prstGeom prst="rect">
            <a:avLst/>
          </a:prstGeom>
        </p:spPr>
      </p:pic>
      <p:sp>
        <p:nvSpPr>
          <p:cNvPr id="5" name="TextBox 4">
            <a:extLst>
              <a:ext uri="{FF2B5EF4-FFF2-40B4-BE49-F238E27FC236}">
                <a16:creationId xmlns:a16="http://schemas.microsoft.com/office/drawing/2014/main" id="{E9CD2602-7D5C-461F-D2D6-510F209D41DF}"/>
              </a:ext>
            </a:extLst>
          </p:cNvPr>
          <p:cNvSpPr txBox="1"/>
          <p:nvPr/>
        </p:nvSpPr>
        <p:spPr>
          <a:xfrm>
            <a:off x="1066800" y="1873250"/>
            <a:ext cx="6858000" cy="2308324"/>
          </a:xfrm>
          <a:prstGeom prst="rect">
            <a:avLst/>
          </a:prstGeom>
          <a:noFill/>
        </p:spPr>
        <p:txBody>
          <a:bodyPr wrap="square">
            <a:spAutoFit/>
          </a:bodyPr>
          <a:lstStyle/>
          <a:p>
            <a:r>
              <a:rPr lang="en-IN" dirty="0">
                <a:solidFill>
                  <a:schemeClr val="bg1"/>
                </a:solidFill>
              </a:rPr>
              <a:t>13. Policy and Decision Making:   </a:t>
            </a:r>
          </a:p>
          <a:p>
            <a:r>
              <a:rPr lang="en-IN" dirty="0">
                <a:solidFill>
                  <a:schemeClr val="bg1"/>
                </a:solidFill>
              </a:rPr>
              <a:t>    - Share insights and recommendations derived from data analytics with transportation authorities and policymakers to inform decisions related to infrastructure, routes, and services.</a:t>
            </a:r>
          </a:p>
          <a:p>
            <a:endParaRPr lang="en-IN" dirty="0">
              <a:solidFill>
                <a:schemeClr val="bg1"/>
              </a:solidFill>
            </a:endParaRPr>
          </a:p>
          <a:p>
            <a:r>
              <a:rPr lang="en-IN" dirty="0">
                <a:solidFill>
                  <a:schemeClr val="bg1"/>
                </a:solidFill>
              </a:rPr>
              <a:t>14. Public Communication:   </a:t>
            </a:r>
          </a:p>
          <a:p>
            <a:r>
              <a:rPr lang="en-IN" dirty="0">
                <a:solidFill>
                  <a:schemeClr val="bg1"/>
                </a:solidFill>
              </a:rPr>
              <a:t>    - Communicate improvements and changes to the public, ensuring transparency and addressing concerns or feedback</a:t>
            </a:r>
            <a:r>
              <a:rPr lang="en-IN" dirty="0"/>
              <a:t>.</a:t>
            </a:r>
          </a:p>
        </p:txBody>
      </p:sp>
      <p:sp>
        <p:nvSpPr>
          <p:cNvPr id="7" name="Title 6">
            <a:extLst>
              <a:ext uri="{FF2B5EF4-FFF2-40B4-BE49-F238E27FC236}">
                <a16:creationId xmlns:a16="http://schemas.microsoft.com/office/drawing/2014/main" id="{CFE9B77A-7825-8175-353F-264E5FEBD293}"/>
              </a:ext>
            </a:extLst>
          </p:cNvPr>
          <p:cNvSpPr>
            <a:spLocks noGrp="1"/>
          </p:cNvSpPr>
          <p:nvPr>
            <p:ph type="title"/>
          </p:nvPr>
        </p:nvSpPr>
        <p:spPr>
          <a:xfrm>
            <a:off x="-1219200" y="6216650"/>
            <a:ext cx="12475315" cy="361637"/>
          </a:xfrm>
        </p:spPr>
        <p:txBody>
          <a:bodyPr/>
          <a:lstStyle/>
          <a:p>
            <a:r>
              <a:rPr lang="en-US" dirty="0" err="1"/>
              <a:t>vv</a:t>
            </a:r>
            <a:endParaRPr lang="en-IN"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122</TotalTime>
  <Words>1279</Words>
  <Application>Microsoft Office PowerPoint</Application>
  <PresentationFormat>Custom</PresentationFormat>
  <Paragraphs>84</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Introduction</vt:lpstr>
      <vt:lpstr>Problem definition: </vt:lpstr>
      <vt:lpstr>Key components of this problem include: </vt:lpstr>
      <vt:lpstr> Definition of Public Transport  Efficiency</vt:lpstr>
      <vt:lpstr> </vt:lpstr>
      <vt:lpstr> </vt:lpstr>
      <vt:lpstr> </vt:lpstr>
      <vt:lpstr>vv</vt:lpstr>
      <vt:lpstr> 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sandhiya paraman</dc:creator>
  <cp:lastModifiedBy>sandhiya paraman</cp:lastModifiedBy>
  <cp:revision>13</cp:revision>
  <dcterms:created xsi:type="dcterms:W3CDTF">2023-09-27T16:41:13Z</dcterms:created>
  <dcterms:modified xsi:type="dcterms:W3CDTF">2023-10-03T12:32:42Z</dcterms:modified>
</cp:coreProperties>
</file>